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73" r:id="rId8"/>
    <p:sldId id="274" r:id="rId9"/>
    <p:sldId id="269" r:id="rId10"/>
    <p:sldId id="270" r:id="rId11"/>
    <p:sldId id="266" r:id="rId12"/>
    <p:sldId id="267" r:id="rId13"/>
    <p:sldId id="271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8BE"/>
    <a:srgbClr val="2E5AA7"/>
    <a:srgbClr val="1B87AD"/>
    <a:srgbClr val="359CD9"/>
    <a:srgbClr val="5890C3"/>
    <a:srgbClr val="2F7FC4"/>
    <a:srgbClr val="E6E7E8"/>
    <a:srgbClr val="4F84B1"/>
    <a:srgbClr val="5084B4"/>
    <a:srgbClr val="318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/>
    <p:restoredTop sz="96291"/>
  </p:normalViewPr>
  <p:slideViewPr>
    <p:cSldViewPr snapToGrid="0" snapToObjects="1">
      <p:cViewPr varScale="1">
        <p:scale>
          <a:sx n="95" d="100"/>
          <a:sy n="95" d="100"/>
        </p:scale>
        <p:origin x="9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36334-97EC-084B-8115-20D5B036C27E}" type="datetimeFigureOut">
              <a:rPr kumimoji="1" lang="zh-TW" altLang="en-US" smtClean="0"/>
              <a:t>2020/5/12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694BC-15C0-384F-AF44-9848D1FFE54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8015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64E24C9-BD99-434D-89E0-C2553333C9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A35D8025-436C-A14C-833E-E9EBCD987E02}"/>
              </a:ext>
            </a:extLst>
          </p:cNvPr>
          <p:cNvGrpSpPr/>
          <p:nvPr userDrawn="1"/>
        </p:nvGrpSpPr>
        <p:grpSpPr>
          <a:xfrm>
            <a:off x="9447757" y="5863305"/>
            <a:ext cx="2408350" cy="550277"/>
            <a:chOff x="343309" y="292200"/>
            <a:chExt cx="3240984" cy="740523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5875F0B-028A-0740-9B20-4E56BC04C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43309" y="292200"/>
              <a:ext cx="740523" cy="740523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43E0AFB2-C81F-B54B-B4EB-EC859DAB0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76796" y="292200"/>
              <a:ext cx="740523" cy="740523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98D6EBE-ADAB-0B46-AE3C-56D289129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010283" y="292200"/>
              <a:ext cx="740523" cy="740523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31ED8891-09FD-7940-A417-164AE685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843770" y="292200"/>
              <a:ext cx="740523" cy="74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664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786A0DE-1194-F343-BF14-9D0918FAE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AA8A2ACA-3E2E-4240-89E6-EDD124DD3D8A}"/>
              </a:ext>
            </a:extLst>
          </p:cNvPr>
          <p:cNvGrpSpPr/>
          <p:nvPr userDrawn="1"/>
        </p:nvGrpSpPr>
        <p:grpSpPr>
          <a:xfrm>
            <a:off x="9447757" y="5863305"/>
            <a:ext cx="2408350" cy="550277"/>
            <a:chOff x="343309" y="292200"/>
            <a:chExt cx="3240984" cy="74052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B5064E5-7157-3E4D-AB43-D0C98367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43309" y="292200"/>
              <a:ext cx="740523" cy="74052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5BDCF64-7166-2946-8262-3FB5F0D99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76796" y="292200"/>
              <a:ext cx="740523" cy="74052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754C932-FB14-364D-9A7C-6BCB26D7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010283" y="292200"/>
              <a:ext cx="740523" cy="74052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3262882-9C2C-7047-B0D0-5099BCAC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843770" y="292200"/>
              <a:ext cx="740523" cy="740523"/>
            </a:xfrm>
            <a:prstGeom prst="rect">
              <a:avLst/>
            </a:prstGeom>
          </p:spPr>
        </p:pic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95475DAE-7399-4245-B0EE-058A5DC349D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1564007" y="489660"/>
            <a:ext cx="292100" cy="615950"/>
          </a:xfrm>
          <a:prstGeom prst="rect">
            <a:avLst/>
          </a:prstGeom>
        </p:spPr>
      </p:pic>
      <p:sp>
        <p:nvSpPr>
          <p:cNvPr id="27" name="投影片編號版面配置區 5">
            <a:extLst>
              <a:ext uri="{FF2B5EF4-FFF2-40B4-BE49-F238E27FC236}">
                <a16:creationId xmlns:a16="http://schemas.microsoft.com/office/drawing/2014/main" id="{C27D87C7-2A46-384F-B70B-C5D22E57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807" y="585576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5052603-2D54-DB4A-B6FB-77E4AE4F20E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449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09BE5D-BC79-D44F-A40D-F0E9681D00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AA8A2ACA-3E2E-4240-89E6-EDD124DD3D8A}"/>
              </a:ext>
            </a:extLst>
          </p:cNvPr>
          <p:cNvGrpSpPr/>
          <p:nvPr userDrawn="1"/>
        </p:nvGrpSpPr>
        <p:grpSpPr>
          <a:xfrm>
            <a:off x="9447757" y="5863305"/>
            <a:ext cx="2408350" cy="550277"/>
            <a:chOff x="343309" y="292200"/>
            <a:chExt cx="3240984" cy="740523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B5064E5-7157-3E4D-AB43-D0C98367B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43309" y="292200"/>
              <a:ext cx="740523" cy="74052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5BDCF64-7166-2946-8262-3FB5F0D99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76796" y="292200"/>
              <a:ext cx="740523" cy="74052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754C932-FB14-364D-9A7C-6BCB26D7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010283" y="292200"/>
              <a:ext cx="740523" cy="74052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3262882-9C2C-7047-B0D0-5099BCAC2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843770" y="292200"/>
              <a:ext cx="740523" cy="740523"/>
            </a:xfrm>
            <a:prstGeom prst="rect">
              <a:avLst/>
            </a:prstGeom>
          </p:spPr>
        </p:pic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95475DAE-7399-4245-B0EE-058A5DC349D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1564007" y="489660"/>
            <a:ext cx="292100" cy="615950"/>
          </a:xfrm>
          <a:prstGeom prst="rect">
            <a:avLst/>
          </a:prstGeom>
        </p:spPr>
      </p:pic>
      <p:sp>
        <p:nvSpPr>
          <p:cNvPr id="27" name="投影片編號版面配置區 5">
            <a:extLst>
              <a:ext uri="{FF2B5EF4-FFF2-40B4-BE49-F238E27FC236}">
                <a16:creationId xmlns:a16="http://schemas.microsoft.com/office/drawing/2014/main" id="{C27D87C7-2A46-384F-B70B-C5D22E57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807" y="585576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F5052603-2D54-DB4A-B6FB-77E4AE4F20E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595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CBC6E26-2809-3741-B5DA-5926C568E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564007" y="489660"/>
            <a:ext cx="292100" cy="615950"/>
          </a:xfrm>
          <a:prstGeom prst="rect">
            <a:avLst/>
          </a:prstGeom>
        </p:spPr>
      </p:pic>
      <p:sp>
        <p:nvSpPr>
          <p:cNvPr id="20" name="投影片編號版面配置區 5">
            <a:extLst>
              <a:ext uri="{FF2B5EF4-FFF2-40B4-BE49-F238E27FC236}">
                <a16:creationId xmlns:a16="http://schemas.microsoft.com/office/drawing/2014/main" id="{187A97EC-D060-3545-A4FD-0AF3A1F56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729" y="585576"/>
            <a:ext cx="550278" cy="365125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rgbClr val="0070C0"/>
                </a:solidFill>
              </a:defRPr>
            </a:lvl1pPr>
          </a:lstStyle>
          <a:p>
            <a:fld id="{F5052603-2D54-DB4A-B6FB-77E4AE4F20E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B45A4F1-E115-CB4A-AB5E-475EAC816F6D}"/>
              </a:ext>
            </a:extLst>
          </p:cNvPr>
          <p:cNvGrpSpPr/>
          <p:nvPr userDrawn="1"/>
        </p:nvGrpSpPr>
        <p:grpSpPr>
          <a:xfrm>
            <a:off x="8330240" y="489660"/>
            <a:ext cx="2408350" cy="550277"/>
            <a:chOff x="343309" y="292200"/>
            <a:chExt cx="3240984" cy="740523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F3EB01B9-F805-2049-8494-0C7F9A42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43309" y="292200"/>
              <a:ext cx="740523" cy="740523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55BB9E92-FACB-1748-B868-687F3901F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76796" y="292200"/>
              <a:ext cx="740523" cy="740523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3B81301B-225A-B14D-B0F7-626C6CAC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010282" y="292200"/>
              <a:ext cx="740523" cy="740523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7F6D3879-D605-4A4A-AF01-C92F87F1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843770" y="292200"/>
              <a:ext cx="740523" cy="740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315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CBC6E26-2809-3741-B5DA-5926C568E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564007" y="489660"/>
            <a:ext cx="292100" cy="615950"/>
          </a:xfrm>
          <a:prstGeom prst="rect">
            <a:avLst/>
          </a:prstGeom>
        </p:spPr>
      </p:pic>
      <p:sp>
        <p:nvSpPr>
          <p:cNvPr id="20" name="投影片編號版面配置區 5">
            <a:extLst>
              <a:ext uri="{FF2B5EF4-FFF2-40B4-BE49-F238E27FC236}">
                <a16:creationId xmlns:a16="http://schemas.microsoft.com/office/drawing/2014/main" id="{187A97EC-D060-3545-A4FD-0AF3A1F56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3729" y="585576"/>
            <a:ext cx="550278" cy="365125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rgbClr val="0070C0"/>
                </a:solidFill>
              </a:defRPr>
            </a:lvl1pPr>
          </a:lstStyle>
          <a:p>
            <a:fld id="{F5052603-2D54-DB4A-B6FB-77E4AE4F20ED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055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98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5" r:id="rId4"/>
    <p:sldLayoutId id="214748365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jp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18.png"/><Relationship Id="rId4" Type="http://schemas.openxmlformats.org/officeDocument/2006/relationships/image" Target="../media/image3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4F6B4-1A07-6143-8DE5-D4F86D113EC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21503" y="1195960"/>
            <a:ext cx="8450315" cy="804313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zh-TW" altLang="en-US" sz="5200" b="1" dirty="0">
                <a:solidFill>
                  <a:srgbClr val="13224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個人防護用品資訊統整平台</a:t>
            </a:r>
            <a:endParaRPr kumimoji="1" lang="zh-TW" altLang="en-US" sz="5200" b="1" dirty="0">
              <a:solidFill>
                <a:srgbClr val="132248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289F1F3-7D9B-EE43-B51D-6D7553677E8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26607" y="2085042"/>
            <a:ext cx="6285186" cy="518017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" altLang="zh-TW" dirty="0">
                <a:solidFill>
                  <a:srgbClr val="5890C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PPE Information Integration System</a:t>
            </a:r>
            <a:endParaRPr kumimoji="1" lang="zh-TW" altLang="en-US" dirty="0">
              <a:solidFill>
                <a:srgbClr val="5890C3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2688E0-14A5-804C-9AA4-E1E8888E80E8}"/>
              </a:ext>
            </a:extLst>
          </p:cNvPr>
          <p:cNvSpPr/>
          <p:nvPr/>
        </p:nvSpPr>
        <p:spPr>
          <a:xfrm>
            <a:off x="570663" y="546572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台美防疫松提案</a:t>
            </a:r>
            <a:endParaRPr lang="zh-TW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4C4DA856-7DF1-4E2D-8E6A-85569C54820A}"/>
              </a:ext>
            </a:extLst>
          </p:cNvPr>
          <p:cNvSpPr txBox="1">
            <a:spLocks/>
          </p:cNvSpPr>
          <p:nvPr/>
        </p:nvSpPr>
        <p:spPr>
          <a:xfrm>
            <a:off x="1599197" y="5304408"/>
            <a:ext cx="4775572" cy="7152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zh-TW" altLang="en-US" sz="2400" b="1" i="1" dirty="0">
                <a:solidFill>
                  <a:srgbClr val="13224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屁屁衣免排隊   團隊  熱情推薦</a:t>
            </a:r>
          </a:p>
        </p:txBody>
      </p:sp>
    </p:spTree>
    <p:extLst>
      <p:ext uri="{BB962C8B-B14F-4D97-AF65-F5344CB8AC3E}">
        <p14:creationId xmlns:p14="http://schemas.microsoft.com/office/powerpoint/2010/main" val="172678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BD6509-57FA-3D42-B6D2-27C1C384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5052603-2D54-DB4A-B6FB-77E4AE4F20ED}" type="slidenum">
              <a:rPr kumimoji="1" lang="zh-TW" altLang="en-US" smtClean="0"/>
              <a:pPr/>
              <a:t>10</a:t>
            </a:fld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6B779-B2CD-E24C-9A5C-A7ADCE662A87}"/>
              </a:ext>
            </a:extLst>
          </p:cNvPr>
          <p:cNvSpPr txBox="1">
            <a:spLocks/>
          </p:cNvSpPr>
          <p:nvPr/>
        </p:nvSpPr>
        <p:spPr>
          <a:xfrm>
            <a:off x="494608" y="569037"/>
            <a:ext cx="8450315" cy="6546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可以得到什麼效益</a:t>
            </a:r>
            <a:endParaRPr lang="en" altLang="zh-TW" sz="380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FFA121-3ED5-854E-832F-6313A13B8AF4}"/>
              </a:ext>
            </a:extLst>
          </p:cNvPr>
          <p:cNvSpPr/>
          <p:nvPr/>
        </p:nvSpPr>
        <p:spPr>
          <a:xfrm>
            <a:off x="761743" y="3693080"/>
            <a:ext cx="17163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可知道周遭商店販售狀況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2A7179-BECF-ED43-947A-7E7BDF40A13C}"/>
              </a:ext>
            </a:extLst>
          </p:cNvPr>
          <p:cNvSpPr/>
          <p:nvPr/>
        </p:nvSpPr>
        <p:spPr>
          <a:xfrm>
            <a:off x="3024177" y="3693080"/>
            <a:ext cx="1430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可掌握整體</a:t>
            </a:r>
            <a:b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銷售狀況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17EF2BC-B3D8-5246-AE4C-C7E7031B4F7F}"/>
              </a:ext>
            </a:extLst>
          </p:cNvPr>
          <p:cNvCxnSpPr/>
          <p:nvPr/>
        </p:nvCxnSpPr>
        <p:spPr>
          <a:xfrm>
            <a:off x="1658531" y="2656113"/>
            <a:ext cx="853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>
            <a:extLst>
              <a:ext uri="{FF2B5EF4-FFF2-40B4-BE49-F238E27FC236}">
                <a16:creationId xmlns:a16="http://schemas.microsoft.com/office/drawing/2014/main" id="{7AB636D8-711D-BA4F-A7AF-877CFC378303}"/>
              </a:ext>
            </a:extLst>
          </p:cNvPr>
          <p:cNvSpPr/>
          <p:nvPr/>
        </p:nvSpPr>
        <p:spPr>
          <a:xfrm>
            <a:off x="1167319" y="2163020"/>
            <a:ext cx="986185" cy="986185"/>
          </a:xfrm>
          <a:prstGeom prst="ellipse">
            <a:avLst/>
          </a:prstGeom>
          <a:gradFill flip="none" rotWithShape="1">
            <a:gsLst>
              <a:gs pos="0">
                <a:srgbClr val="359CD9"/>
              </a:gs>
              <a:gs pos="46000">
                <a:srgbClr val="3187CA"/>
              </a:gs>
              <a:gs pos="100000">
                <a:srgbClr val="2E5AA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240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13BF559-D7FF-6549-8159-2517775212DC}"/>
              </a:ext>
            </a:extLst>
          </p:cNvPr>
          <p:cNvSpPr/>
          <p:nvPr/>
        </p:nvSpPr>
        <p:spPr>
          <a:xfrm>
            <a:off x="3281793" y="2162150"/>
            <a:ext cx="986185" cy="9861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43000">
                <a:schemeClr val="tx1">
                  <a:lumMod val="65000"/>
                  <a:lumOff val="35000"/>
                </a:schemeClr>
              </a:gs>
              <a:gs pos="97000">
                <a:schemeClr val="bg2">
                  <a:lumMod val="2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6A2C8AF-C619-AC4B-B968-559E70F78CFA}"/>
              </a:ext>
            </a:extLst>
          </p:cNvPr>
          <p:cNvSpPr/>
          <p:nvPr/>
        </p:nvSpPr>
        <p:spPr>
          <a:xfrm>
            <a:off x="5396267" y="2163020"/>
            <a:ext cx="986185" cy="986185"/>
          </a:xfrm>
          <a:prstGeom prst="ellipse">
            <a:avLst/>
          </a:prstGeom>
          <a:gradFill flip="none" rotWithShape="1">
            <a:gsLst>
              <a:gs pos="0">
                <a:srgbClr val="359CD9"/>
              </a:gs>
              <a:gs pos="46000">
                <a:srgbClr val="3187CA"/>
              </a:gs>
              <a:gs pos="100000">
                <a:srgbClr val="2E5AA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240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9C2FD495-7264-E644-9E78-19A5BD874A12}"/>
              </a:ext>
            </a:extLst>
          </p:cNvPr>
          <p:cNvSpPr/>
          <p:nvPr/>
        </p:nvSpPr>
        <p:spPr>
          <a:xfrm>
            <a:off x="7510741" y="2162150"/>
            <a:ext cx="986185" cy="98618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43000">
                <a:schemeClr val="tx1">
                  <a:lumMod val="65000"/>
                  <a:lumOff val="35000"/>
                </a:schemeClr>
              </a:gs>
              <a:gs pos="97000">
                <a:schemeClr val="bg2">
                  <a:lumMod val="2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5B2D9C63-5CFE-FE4B-B393-DB885B72DA7E}"/>
              </a:ext>
            </a:extLst>
          </p:cNvPr>
          <p:cNvSpPr/>
          <p:nvPr/>
        </p:nvSpPr>
        <p:spPr>
          <a:xfrm>
            <a:off x="9630860" y="2162150"/>
            <a:ext cx="986185" cy="986185"/>
          </a:xfrm>
          <a:prstGeom prst="ellipse">
            <a:avLst/>
          </a:prstGeom>
          <a:gradFill flip="none" rotWithShape="1">
            <a:gsLst>
              <a:gs pos="0">
                <a:srgbClr val="359CD9"/>
              </a:gs>
              <a:gs pos="46000">
                <a:srgbClr val="3187CA"/>
              </a:gs>
              <a:gs pos="100000">
                <a:srgbClr val="2E5AA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240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81944B6-F8C1-FB4B-AE5B-D7A056B838F3}"/>
              </a:ext>
            </a:extLst>
          </p:cNvPr>
          <p:cNvSpPr/>
          <p:nvPr/>
        </p:nvSpPr>
        <p:spPr>
          <a:xfrm>
            <a:off x="934344" y="3300267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 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一般民眾</a:t>
            </a:r>
            <a:endParaRPr lang="zh-TW" altLang="en-US" b="1" dirty="0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2C3F454B-6C09-A042-9C97-615AB3A84F48}"/>
              </a:ext>
            </a:extLst>
          </p:cNvPr>
          <p:cNvSpPr/>
          <p:nvPr/>
        </p:nvSpPr>
        <p:spPr>
          <a:xfrm>
            <a:off x="2686946" y="2655241"/>
            <a:ext cx="1716349" cy="2254216"/>
          </a:xfrm>
          <a:custGeom>
            <a:avLst/>
            <a:gdLst>
              <a:gd name="connsiteX0" fmla="*/ 0 w 2057400"/>
              <a:gd name="connsiteY0" fmla="*/ 341051 h 2046267"/>
              <a:gd name="connsiteX1" fmla="*/ 341051 w 2057400"/>
              <a:gd name="connsiteY1" fmla="*/ 0 h 2046267"/>
              <a:gd name="connsiteX2" fmla="*/ 1716349 w 2057400"/>
              <a:gd name="connsiteY2" fmla="*/ 0 h 2046267"/>
              <a:gd name="connsiteX3" fmla="*/ 2057400 w 2057400"/>
              <a:gd name="connsiteY3" fmla="*/ 341051 h 2046267"/>
              <a:gd name="connsiteX4" fmla="*/ 2057400 w 2057400"/>
              <a:gd name="connsiteY4" fmla="*/ 1705216 h 2046267"/>
              <a:gd name="connsiteX5" fmla="*/ 1716349 w 2057400"/>
              <a:gd name="connsiteY5" fmla="*/ 2046267 h 2046267"/>
              <a:gd name="connsiteX6" fmla="*/ 341051 w 2057400"/>
              <a:gd name="connsiteY6" fmla="*/ 2046267 h 2046267"/>
              <a:gd name="connsiteX7" fmla="*/ 0 w 2057400"/>
              <a:gd name="connsiteY7" fmla="*/ 1705216 h 2046267"/>
              <a:gd name="connsiteX8" fmla="*/ 0 w 2057400"/>
              <a:gd name="connsiteY8" fmla="*/ 341051 h 2046267"/>
              <a:gd name="connsiteX0" fmla="*/ 2057400 w 2148840"/>
              <a:gd name="connsiteY0" fmla="*/ 1705216 h 2046267"/>
              <a:gd name="connsiteX1" fmla="*/ 1716349 w 2148840"/>
              <a:gd name="connsiteY1" fmla="*/ 2046267 h 2046267"/>
              <a:gd name="connsiteX2" fmla="*/ 341051 w 2148840"/>
              <a:gd name="connsiteY2" fmla="*/ 2046267 h 2046267"/>
              <a:gd name="connsiteX3" fmla="*/ 0 w 2148840"/>
              <a:gd name="connsiteY3" fmla="*/ 1705216 h 2046267"/>
              <a:gd name="connsiteX4" fmla="*/ 0 w 2148840"/>
              <a:gd name="connsiteY4" fmla="*/ 341051 h 2046267"/>
              <a:gd name="connsiteX5" fmla="*/ 341051 w 2148840"/>
              <a:gd name="connsiteY5" fmla="*/ 0 h 2046267"/>
              <a:gd name="connsiteX6" fmla="*/ 1716349 w 2148840"/>
              <a:gd name="connsiteY6" fmla="*/ 0 h 2046267"/>
              <a:gd name="connsiteX7" fmla="*/ 2148840 w 2148840"/>
              <a:gd name="connsiteY7" fmla="*/ 432491 h 2046267"/>
              <a:gd name="connsiteX0" fmla="*/ 2057400 w 2057400"/>
              <a:gd name="connsiteY0" fmla="*/ 1705216 h 2046267"/>
              <a:gd name="connsiteX1" fmla="*/ 1716349 w 2057400"/>
              <a:gd name="connsiteY1" fmla="*/ 2046267 h 2046267"/>
              <a:gd name="connsiteX2" fmla="*/ 341051 w 2057400"/>
              <a:gd name="connsiteY2" fmla="*/ 2046267 h 2046267"/>
              <a:gd name="connsiteX3" fmla="*/ 0 w 2057400"/>
              <a:gd name="connsiteY3" fmla="*/ 1705216 h 2046267"/>
              <a:gd name="connsiteX4" fmla="*/ 0 w 2057400"/>
              <a:gd name="connsiteY4" fmla="*/ 341051 h 2046267"/>
              <a:gd name="connsiteX5" fmla="*/ 341051 w 2057400"/>
              <a:gd name="connsiteY5" fmla="*/ 0 h 2046267"/>
              <a:gd name="connsiteX6" fmla="*/ 1716349 w 2057400"/>
              <a:gd name="connsiteY6" fmla="*/ 0 h 2046267"/>
              <a:gd name="connsiteX0" fmla="*/ 1716349 w 1716349"/>
              <a:gd name="connsiteY0" fmla="*/ 2046267 h 2046267"/>
              <a:gd name="connsiteX1" fmla="*/ 341051 w 1716349"/>
              <a:gd name="connsiteY1" fmla="*/ 2046267 h 2046267"/>
              <a:gd name="connsiteX2" fmla="*/ 0 w 1716349"/>
              <a:gd name="connsiteY2" fmla="*/ 1705216 h 2046267"/>
              <a:gd name="connsiteX3" fmla="*/ 0 w 1716349"/>
              <a:gd name="connsiteY3" fmla="*/ 341051 h 2046267"/>
              <a:gd name="connsiteX4" fmla="*/ 341051 w 1716349"/>
              <a:gd name="connsiteY4" fmla="*/ 0 h 2046267"/>
              <a:gd name="connsiteX5" fmla="*/ 1716349 w 1716349"/>
              <a:gd name="connsiteY5" fmla="*/ 0 h 2046267"/>
              <a:gd name="connsiteX0" fmla="*/ 1716349 w 1716349"/>
              <a:gd name="connsiteY0" fmla="*/ 2046267 h 2046267"/>
              <a:gd name="connsiteX1" fmla="*/ 341051 w 1716349"/>
              <a:gd name="connsiteY1" fmla="*/ 2046267 h 2046267"/>
              <a:gd name="connsiteX2" fmla="*/ 0 w 1716349"/>
              <a:gd name="connsiteY2" fmla="*/ 1705216 h 2046267"/>
              <a:gd name="connsiteX3" fmla="*/ 0 w 1716349"/>
              <a:gd name="connsiteY3" fmla="*/ 341051 h 2046267"/>
              <a:gd name="connsiteX4" fmla="*/ 341051 w 1716349"/>
              <a:gd name="connsiteY4" fmla="*/ 0 h 2046267"/>
              <a:gd name="connsiteX0" fmla="*/ 1716349 w 1716349"/>
              <a:gd name="connsiteY0" fmla="*/ 1705216 h 1705216"/>
              <a:gd name="connsiteX1" fmla="*/ 341051 w 1716349"/>
              <a:gd name="connsiteY1" fmla="*/ 1705216 h 1705216"/>
              <a:gd name="connsiteX2" fmla="*/ 0 w 1716349"/>
              <a:gd name="connsiteY2" fmla="*/ 1364165 h 1705216"/>
              <a:gd name="connsiteX3" fmla="*/ 0 w 1716349"/>
              <a:gd name="connsiteY3" fmla="*/ 0 h 170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349" h="1705216">
                <a:moveTo>
                  <a:pt x="1716349" y="1705216"/>
                </a:moveTo>
                <a:lnTo>
                  <a:pt x="341051" y="1705216"/>
                </a:lnTo>
                <a:cubicBezTo>
                  <a:pt x="152694" y="1705216"/>
                  <a:pt x="0" y="1552522"/>
                  <a:pt x="0" y="1364165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5" name="圓角矩形 42">
            <a:extLst>
              <a:ext uri="{FF2B5EF4-FFF2-40B4-BE49-F238E27FC236}">
                <a16:creationId xmlns:a16="http://schemas.microsoft.com/office/drawing/2014/main" id="{F8EABB37-0D3D-3546-B0F6-A061B0159D94}"/>
              </a:ext>
            </a:extLst>
          </p:cNvPr>
          <p:cNvSpPr/>
          <p:nvPr/>
        </p:nvSpPr>
        <p:spPr>
          <a:xfrm>
            <a:off x="4821001" y="2655241"/>
            <a:ext cx="1716349" cy="2254216"/>
          </a:xfrm>
          <a:custGeom>
            <a:avLst/>
            <a:gdLst>
              <a:gd name="connsiteX0" fmla="*/ 0 w 2057400"/>
              <a:gd name="connsiteY0" fmla="*/ 341051 h 2046267"/>
              <a:gd name="connsiteX1" fmla="*/ 341051 w 2057400"/>
              <a:gd name="connsiteY1" fmla="*/ 0 h 2046267"/>
              <a:gd name="connsiteX2" fmla="*/ 1716349 w 2057400"/>
              <a:gd name="connsiteY2" fmla="*/ 0 h 2046267"/>
              <a:gd name="connsiteX3" fmla="*/ 2057400 w 2057400"/>
              <a:gd name="connsiteY3" fmla="*/ 341051 h 2046267"/>
              <a:gd name="connsiteX4" fmla="*/ 2057400 w 2057400"/>
              <a:gd name="connsiteY4" fmla="*/ 1705216 h 2046267"/>
              <a:gd name="connsiteX5" fmla="*/ 1716349 w 2057400"/>
              <a:gd name="connsiteY5" fmla="*/ 2046267 h 2046267"/>
              <a:gd name="connsiteX6" fmla="*/ 341051 w 2057400"/>
              <a:gd name="connsiteY6" fmla="*/ 2046267 h 2046267"/>
              <a:gd name="connsiteX7" fmla="*/ 0 w 2057400"/>
              <a:gd name="connsiteY7" fmla="*/ 1705216 h 2046267"/>
              <a:gd name="connsiteX8" fmla="*/ 0 w 2057400"/>
              <a:gd name="connsiteY8" fmla="*/ 341051 h 2046267"/>
              <a:gd name="connsiteX0" fmla="*/ 2057400 w 2148840"/>
              <a:gd name="connsiteY0" fmla="*/ 1705216 h 2046267"/>
              <a:gd name="connsiteX1" fmla="*/ 1716349 w 2148840"/>
              <a:gd name="connsiteY1" fmla="*/ 2046267 h 2046267"/>
              <a:gd name="connsiteX2" fmla="*/ 341051 w 2148840"/>
              <a:gd name="connsiteY2" fmla="*/ 2046267 h 2046267"/>
              <a:gd name="connsiteX3" fmla="*/ 0 w 2148840"/>
              <a:gd name="connsiteY3" fmla="*/ 1705216 h 2046267"/>
              <a:gd name="connsiteX4" fmla="*/ 0 w 2148840"/>
              <a:gd name="connsiteY4" fmla="*/ 341051 h 2046267"/>
              <a:gd name="connsiteX5" fmla="*/ 341051 w 2148840"/>
              <a:gd name="connsiteY5" fmla="*/ 0 h 2046267"/>
              <a:gd name="connsiteX6" fmla="*/ 1716349 w 2148840"/>
              <a:gd name="connsiteY6" fmla="*/ 0 h 2046267"/>
              <a:gd name="connsiteX7" fmla="*/ 2148840 w 2148840"/>
              <a:gd name="connsiteY7" fmla="*/ 432491 h 2046267"/>
              <a:gd name="connsiteX0" fmla="*/ 2057400 w 2057400"/>
              <a:gd name="connsiteY0" fmla="*/ 1705216 h 2046267"/>
              <a:gd name="connsiteX1" fmla="*/ 1716349 w 2057400"/>
              <a:gd name="connsiteY1" fmla="*/ 2046267 h 2046267"/>
              <a:gd name="connsiteX2" fmla="*/ 341051 w 2057400"/>
              <a:gd name="connsiteY2" fmla="*/ 2046267 h 2046267"/>
              <a:gd name="connsiteX3" fmla="*/ 0 w 2057400"/>
              <a:gd name="connsiteY3" fmla="*/ 1705216 h 2046267"/>
              <a:gd name="connsiteX4" fmla="*/ 0 w 2057400"/>
              <a:gd name="connsiteY4" fmla="*/ 341051 h 2046267"/>
              <a:gd name="connsiteX5" fmla="*/ 341051 w 2057400"/>
              <a:gd name="connsiteY5" fmla="*/ 0 h 2046267"/>
              <a:gd name="connsiteX6" fmla="*/ 1716349 w 2057400"/>
              <a:gd name="connsiteY6" fmla="*/ 0 h 2046267"/>
              <a:gd name="connsiteX0" fmla="*/ 1716349 w 1716349"/>
              <a:gd name="connsiteY0" fmla="*/ 2046267 h 2046267"/>
              <a:gd name="connsiteX1" fmla="*/ 341051 w 1716349"/>
              <a:gd name="connsiteY1" fmla="*/ 2046267 h 2046267"/>
              <a:gd name="connsiteX2" fmla="*/ 0 w 1716349"/>
              <a:gd name="connsiteY2" fmla="*/ 1705216 h 2046267"/>
              <a:gd name="connsiteX3" fmla="*/ 0 w 1716349"/>
              <a:gd name="connsiteY3" fmla="*/ 341051 h 2046267"/>
              <a:gd name="connsiteX4" fmla="*/ 341051 w 1716349"/>
              <a:gd name="connsiteY4" fmla="*/ 0 h 2046267"/>
              <a:gd name="connsiteX5" fmla="*/ 1716349 w 1716349"/>
              <a:gd name="connsiteY5" fmla="*/ 0 h 2046267"/>
              <a:gd name="connsiteX0" fmla="*/ 1716349 w 1716349"/>
              <a:gd name="connsiteY0" fmla="*/ 2046267 h 2046267"/>
              <a:gd name="connsiteX1" fmla="*/ 341051 w 1716349"/>
              <a:gd name="connsiteY1" fmla="*/ 2046267 h 2046267"/>
              <a:gd name="connsiteX2" fmla="*/ 0 w 1716349"/>
              <a:gd name="connsiteY2" fmla="*/ 1705216 h 2046267"/>
              <a:gd name="connsiteX3" fmla="*/ 0 w 1716349"/>
              <a:gd name="connsiteY3" fmla="*/ 341051 h 2046267"/>
              <a:gd name="connsiteX4" fmla="*/ 341051 w 1716349"/>
              <a:gd name="connsiteY4" fmla="*/ 0 h 2046267"/>
              <a:gd name="connsiteX0" fmla="*/ 1716349 w 1716349"/>
              <a:gd name="connsiteY0" fmla="*/ 1705216 h 1705216"/>
              <a:gd name="connsiteX1" fmla="*/ 341051 w 1716349"/>
              <a:gd name="connsiteY1" fmla="*/ 1705216 h 1705216"/>
              <a:gd name="connsiteX2" fmla="*/ 0 w 1716349"/>
              <a:gd name="connsiteY2" fmla="*/ 1364165 h 1705216"/>
              <a:gd name="connsiteX3" fmla="*/ 0 w 1716349"/>
              <a:gd name="connsiteY3" fmla="*/ 0 h 170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349" h="1705216">
                <a:moveTo>
                  <a:pt x="1716349" y="1705216"/>
                </a:moveTo>
                <a:lnTo>
                  <a:pt x="341051" y="1705216"/>
                </a:lnTo>
                <a:cubicBezTo>
                  <a:pt x="152694" y="1705216"/>
                  <a:pt x="0" y="1552522"/>
                  <a:pt x="0" y="1364165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6" name="圓角矩形 42">
            <a:extLst>
              <a:ext uri="{FF2B5EF4-FFF2-40B4-BE49-F238E27FC236}">
                <a16:creationId xmlns:a16="http://schemas.microsoft.com/office/drawing/2014/main" id="{BC640CA0-A28C-0D44-BD0A-CDFEDEC9BAA9}"/>
              </a:ext>
            </a:extLst>
          </p:cNvPr>
          <p:cNvSpPr/>
          <p:nvPr/>
        </p:nvSpPr>
        <p:spPr>
          <a:xfrm>
            <a:off x="6955056" y="2655241"/>
            <a:ext cx="1716349" cy="2254216"/>
          </a:xfrm>
          <a:custGeom>
            <a:avLst/>
            <a:gdLst>
              <a:gd name="connsiteX0" fmla="*/ 0 w 2057400"/>
              <a:gd name="connsiteY0" fmla="*/ 341051 h 2046267"/>
              <a:gd name="connsiteX1" fmla="*/ 341051 w 2057400"/>
              <a:gd name="connsiteY1" fmla="*/ 0 h 2046267"/>
              <a:gd name="connsiteX2" fmla="*/ 1716349 w 2057400"/>
              <a:gd name="connsiteY2" fmla="*/ 0 h 2046267"/>
              <a:gd name="connsiteX3" fmla="*/ 2057400 w 2057400"/>
              <a:gd name="connsiteY3" fmla="*/ 341051 h 2046267"/>
              <a:gd name="connsiteX4" fmla="*/ 2057400 w 2057400"/>
              <a:gd name="connsiteY4" fmla="*/ 1705216 h 2046267"/>
              <a:gd name="connsiteX5" fmla="*/ 1716349 w 2057400"/>
              <a:gd name="connsiteY5" fmla="*/ 2046267 h 2046267"/>
              <a:gd name="connsiteX6" fmla="*/ 341051 w 2057400"/>
              <a:gd name="connsiteY6" fmla="*/ 2046267 h 2046267"/>
              <a:gd name="connsiteX7" fmla="*/ 0 w 2057400"/>
              <a:gd name="connsiteY7" fmla="*/ 1705216 h 2046267"/>
              <a:gd name="connsiteX8" fmla="*/ 0 w 2057400"/>
              <a:gd name="connsiteY8" fmla="*/ 341051 h 2046267"/>
              <a:gd name="connsiteX0" fmla="*/ 2057400 w 2148840"/>
              <a:gd name="connsiteY0" fmla="*/ 1705216 h 2046267"/>
              <a:gd name="connsiteX1" fmla="*/ 1716349 w 2148840"/>
              <a:gd name="connsiteY1" fmla="*/ 2046267 h 2046267"/>
              <a:gd name="connsiteX2" fmla="*/ 341051 w 2148840"/>
              <a:gd name="connsiteY2" fmla="*/ 2046267 h 2046267"/>
              <a:gd name="connsiteX3" fmla="*/ 0 w 2148840"/>
              <a:gd name="connsiteY3" fmla="*/ 1705216 h 2046267"/>
              <a:gd name="connsiteX4" fmla="*/ 0 w 2148840"/>
              <a:gd name="connsiteY4" fmla="*/ 341051 h 2046267"/>
              <a:gd name="connsiteX5" fmla="*/ 341051 w 2148840"/>
              <a:gd name="connsiteY5" fmla="*/ 0 h 2046267"/>
              <a:gd name="connsiteX6" fmla="*/ 1716349 w 2148840"/>
              <a:gd name="connsiteY6" fmla="*/ 0 h 2046267"/>
              <a:gd name="connsiteX7" fmla="*/ 2148840 w 2148840"/>
              <a:gd name="connsiteY7" fmla="*/ 432491 h 2046267"/>
              <a:gd name="connsiteX0" fmla="*/ 2057400 w 2057400"/>
              <a:gd name="connsiteY0" fmla="*/ 1705216 h 2046267"/>
              <a:gd name="connsiteX1" fmla="*/ 1716349 w 2057400"/>
              <a:gd name="connsiteY1" fmla="*/ 2046267 h 2046267"/>
              <a:gd name="connsiteX2" fmla="*/ 341051 w 2057400"/>
              <a:gd name="connsiteY2" fmla="*/ 2046267 h 2046267"/>
              <a:gd name="connsiteX3" fmla="*/ 0 w 2057400"/>
              <a:gd name="connsiteY3" fmla="*/ 1705216 h 2046267"/>
              <a:gd name="connsiteX4" fmla="*/ 0 w 2057400"/>
              <a:gd name="connsiteY4" fmla="*/ 341051 h 2046267"/>
              <a:gd name="connsiteX5" fmla="*/ 341051 w 2057400"/>
              <a:gd name="connsiteY5" fmla="*/ 0 h 2046267"/>
              <a:gd name="connsiteX6" fmla="*/ 1716349 w 2057400"/>
              <a:gd name="connsiteY6" fmla="*/ 0 h 2046267"/>
              <a:gd name="connsiteX0" fmla="*/ 1716349 w 1716349"/>
              <a:gd name="connsiteY0" fmla="*/ 2046267 h 2046267"/>
              <a:gd name="connsiteX1" fmla="*/ 341051 w 1716349"/>
              <a:gd name="connsiteY1" fmla="*/ 2046267 h 2046267"/>
              <a:gd name="connsiteX2" fmla="*/ 0 w 1716349"/>
              <a:gd name="connsiteY2" fmla="*/ 1705216 h 2046267"/>
              <a:gd name="connsiteX3" fmla="*/ 0 w 1716349"/>
              <a:gd name="connsiteY3" fmla="*/ 341051 h 2046267"/>
              <a:gd name="connsiteX4" fmla="*/ 341051 w 1716349"/>
              <a:gd name="connsiteY4" fmla="*/ 0 h 2046267"/>
              <a:gd name="connsiteX5" fmla="*/ 1716349 w 1716349"/>
              <a:gd name="connsiteY5" fmla="*/ 0 h 2046267"/>
              <a:gd name="connsiteX0" fmla="*/ 1716349 w 1716349"/>
              <a:gd name="connsiteY0" fmla="*/ 2046267 h 2046267"/>
              <a:gd name="connsiteX1" fmla="*/ 341051 w 1716349"/>
              <a:gd name="connsiteY1" fmla="*/ 2046267 h 2046267"/>
              <a:gd name="connsiteX2" fmla="*/ 0 w 1716349"/>
              <a:gd name="connsiteY2" fmla="*/ 1705216 h 2046267"/>
              <a:gd name="connsiteX3" fmla="*/ 0 w 1716349"/>
              <a:gd name="connsiteY3" fmla="*/ 341051 h 2046267"/>
              <a:gd name="connsiteX4" fmla="*/ 341051 w 1716349"/>
              <a:gd name="connsiteY4" fmla="*/ 0 h 2046267"/>
              <a:gd name="connsiteX0" fmla="*/ 1716349 w 1716349"/>
              <a:gd name="connsiteY0" fmla="*/ 1705216 h 1705216"/>
              <a:gd name="connsiteX1" fmla="*/ 341051 w 1716349"/>
              <a:gd name="connsiteY1" fmla="*/ 1705216 h 1705216"/>
              <a:gd name="connsiteX2" fmla="*/ 0 w 1716349"/>
              <a:gd name="connsiteY2" fmla="*/ 1364165 h 1705216"/>
              <a:gd name="connsiteX3" fmla="*/ 0 w 1716349"/>
              <a:gd name="connsiteY3" fmla="*/ 0 h 170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349" h="1705216">
                <a:moveTo>
                  <a:pt x="1716349" y="1705216"/>
                </a:moveTo>
                <a:lnTo>
                  <a:pt x="341051" y="1705216"/>
                </a:lnTo>
                <a:cubicBezTo>
                  <a:pt x="152694" y="1705216"/>
                  <a:pt x="0" y="1552522"/>
                  <a:pt x="0" y="1364165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7" name="圓角矩形 42">
            <a:extLst>
              <a:ext uri="{FF2B5EF4-FFF2-40B4-BE49-F238E27FC236}">
                <a16:creationId xmlns:a16="http://schemas.microsoft.com/office/drawing/2014/main" id="{25E99929-C084-9646-B2BC-EB320D3D669A}"/>
              </a:ext>
            </a:extLst>
          </p:cNvPr>
          <p:cNvSpPr/>
          <p:nvPr/>
        </p:nvSpPr>
        <p:spPr>
          <a:xfrm>
            <a:off x="9089112" y="2664616"/>
            <a:ext cx="1716349" cy="2254216"/>
          </a:xfrm>
          <a:custGeom>
            <a:avLst/>
            <a:gdLst>
              <a:gd name="connsiteX0" fmla="*/ 0 w 2057400"/>
              <a:gd name="connsiteY0" fmla="*/ 341051 h 2046267"/>
              <a:gd name="connsiteX1" fmla="*/ 341051 w 2057400"/>
              <a:gd name="connsiteY1" fmla="*/ 0 h 2046267"/>
              <a:gd name="connsiteX2" fmla="*/ 1716349 w 2057400"/>
              <a:gd name="connsiteY2" fmla="*/ 0 h 2046267"/>
              <a:gd name="connsiteX3" fmla="*/ 2057400 w 2057400"/>
              <a:gd name="connsiteY3" fmla="*/ 341051 h 2046267"/>
              <a:gd name="connsiteX4" fmla="*/ 2057400 w 2057400"/>
              <a:gd name="connsiteY4" fmla="*/ 1705216 h 2046267"/>
              <a:gd name="connsiteX5" fmla="*/ 1716349 w 2057400"/>
              <a:gd name="connsiteY5" fmla="*/ 2046267 h 2046267"/>
              <a:gd name="connsiteX6" fmla="*/ 341051 w 2057400"/>
              <a:gd name="connsiteY6" fmla="*/ 2046267 h 2046267"/>
              <a:gd name="connsiteX7" fmla="*/ 0 w 2057400"/>
              <a:gd name="connsiteY7" fmla="*/ 1705216 h 2046267"/>
              <a:gd name="connsiteX8" fmla="*/ 0 w 2057400"/>
              <a:gd name="connsiteY8" fmla="*/ 341051 h 2046267"/>
              <a:gd name="connsiteX0" fmla="*/ 2057400 w 2148840"/>
              <a:gd name="connsiteY0" fmla="*/ 1705216 h 2046267"/>
              <a:gd name="connsiteX1" fmla="*/ 1716349 w 2148840"/>
              <a:gd name="connsiteY1" fmla="*/ 2046267 h 2046267"/>
              <a:gd name="connsiteX2" fmla="*/ 341051 w 2148840"/>
              <a:gd name="connsiteY2" fmla="*/ 2046267 h 2046267"/>
              <a:gd name="connsiteX3" fmla="*/ 0 w 2148840"/>
              <a:gd name="connsiteY3" fmla="*/ 1705216 h 2046267"/>
              <a:gd name="connsiteX4" fmla="*/ 0 w 2148840"/>
              <a:gd name="connsiteY4" fmla="*/ 341051 h 2046267"/>
              <a:gd name="connsiteX5" fmla="*/ 341051 w 2148840"/>
              <a:gd name="connsiteY5" fmla="*/ 0 h 2046267"/>
              <a:gd name="connsiteX6" fmla="*/ 1716349 w 2148840"/>
              <a:gd name="connsiteY6" fmla="*/ 0 h 2046267"/>
              <a:gd name="connsiteX7" fmla="*/ 2148840 w 2148840"/>
              <a:gd name="connsiteY7" fmla="*/ 432491 h 2046267"/>
              <a:gd name="connsiteX0" fmla="*/ 2057400 w 2057400"/>
              <a:gd name="connsiteY0" fmla="*/ 1705216 h 2046267"/>
              <a:gd name="connsiteX1" fmla="*/ 1716349 w 2057400"/>
              <a:gd name="connsiteY1" fmla="*/ 2046267 h 2046267"/>
              <a:gd name="connsiteX2" fmla="*/ 341051 w 2057400"/>
              <a:gd name="connsiteY2" fmla="*/ 2046267 h 2046267"/>
              <a:gd name="connsiteX3" fmla="*/ 0 w 2057400"/>
              <a:gd name="connsiteY3" fmla="*/ 1705216 h 2046267"/>
              <a:gd name="connsiteX4" fmla="*/ 0 w 2057400"/>
              <a:gd name="connsiteY4" fmla="*/ 341051 h 2046267"/>
              <a:gd name="connsiteX5" fmla="*/ 341051 w 2057400"/>
              <a:gd name="connsiteY5" fmla="*/ 0 h 2046267"/>
              <a:gd name="connsiteX6" fmla="*/ 1716349 w 2057400"/>
              <a:gd name="connsiteY6" fmla="*/ 0 h 2046267"/>
              <a:gd name="connsiteX0" fmla="*/ 1716349 w 1716349"/>
              <a:gd name="connsiteY0" fmla="*/ 2046267 h 2046267"/>
              <a:gd name="connsiteX1" fmla="*/ 341051 w 1716349"/>
              <a:gd name="connsiteY1" fmla="*/ 2046267 h 2046267"/>
              <a:gd name="connsiteX2" fmla="*/ 0 w 1716349"/>
              <a:gd name="connsiteY2" fmla="*/ 1705216 h 2046267"/>
              <a:gd name="connsiteX3" fmla="*/ 0 w 1716349"/>
              <a:gd name="connsiteY3" fmla="*/ 341051 h 2046267"/>
              <a:gd name="connsiteX4" fmla="*/ 341051 w 1716349"/>
              <a:gd name="connsiteY4" fmla="*/ 0 h 2046267"/>
              <a:gd name="connsiteX5" fmla="*/ 1716349 w 1716349"/>
              <a:gd name="connsiteY5" fmla="*/ 0 h 2046267"/>
              <a:gd name="connsiteX0" fmla="*/ 1716349 w 1716349"/>
              <a:gd name="connsiteY0" fmla="*/ 2046267 h 2046267"/>
              <a:gd name="connsiteX1" fmla="*/ 341051 w 1716349"/>
              <a:gd name="connsiteY1" fmla="*/ 2046267 h 2046267"/>
              <a:gd name="connsiteX2" fmla="*/ 0 w 1716349"/>
              <a:gd name="connsiteY2" fmla="*/ 1705216 h 2046267"/>
              <a:gd name="connsiteX3" fmla="*/ 0 w 1716349"/>
              <a:gd name="connsiteY3" fmla="*/ 341051 h 2046267"/>
              <a:gd name="connsiteX4" fmla="*/ 341051 w 1716349"/>
              <a:gd name="connsiteY4" fmla="*/ 0 h 2046267"/>
              <a:gd name="connsiteX0" fmla="*/ 1716349 w 1716349"/>
              <a:gd name="connsiteY0" fmla="*/ 1705216 h 1705216"/>
              <a:gd name="connsiteX1" fmla="*/ 341051 w 1716349"/>
              <a:gd name="connsiteY1" fmla="*/ 1705216 h 1705216"/>
              <a:gd name="connsiteX2" fmla="*/ 0 w 1716349"/>
              <a:gd name="connsiteY2" fmla="*/ 1364165 h 1705216"/>
              <a:gd name="connsiteX3" fmla="*/ 0 w 1716349"/>
              <a:gd name="connsiteY3" fmla="*/ 0 h 170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349" h="1705216">
                <a:moveTo>
                  <a:pt x="1716349" y="1705216"/>
                </a:moveTo>
                <a:lnTo>
                  <a:pt x="341051" y="1705216"/>
                </a:lnTo>
                <a:cubicBezTo>
                  <a:pt x="152694" y="1705216"/>
                  <a:pt x="0" y="1552522"/>
                  <a:pt x="0" y="1364165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23B61F8-A2C5-5346-B2B6-476B3638A211}"/>
              </a:ext>
            </a:extLst>
          </p:cNvPr>
          <p:cNvSpPr/>
          <p:nvPr/>
        </p:nvSpPr>
        <p:spPr>
          <a:xfrm>
            <a:off x="3214371" y="330026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決策官員</a:t>
            </a:r>
            <a:endParaRPr lang="zh-TW" altLang="en-US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71D0504-BD07-184E-B230-9097078F81E6}"/>
              </a:ext>
            </a:extLst>
          </p:cNvPr>
          <p:cNvSpPr/>
          <p:nvPr/>
        </p:nvSpPr>
        <p:spPr>
          <a:xfrm>
            <a:off x="5339075" y="330026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決策官員</a:t>
            </a:r>
            <a:endParaRPr lang="zh-TW" altLang="en-US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5C4F5F2-A116-CE48-B871-DDDC4B3C8ADC}"/>
              </a:ext>
            </a:extLst>
          </p:cNvPr>
          <p:cNvSpPr/>
          <p:nvPr/>
        </p:nvSpPr>
        <p:spPr>
          <a:xfrm>
            <a:off x="5105400" y="3693080"/>
            <a:ext cx="15675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事先預測</a:t>
            </a:r>
            <a:b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銷售狀況並</a:t>
            </a:r>
            <a:b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超前佈署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2C4D10E-4677-9442-97BE-3831E15B48EC}"/>
              </a:ext>
            </a:extLst>
          </p:cNvPr>
          <p:cNvSpPr/>
          <p:nvPr/>
        </p:nvSpPr>
        <p:spPr>
          <a:xfrm>
            <a:off x="7181865" y="3669599"/>
            <a:ext cx="16983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各地區個人防護用品資源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2113FE8-18DC-5E42-81B3-8BDA0AF0560E}"/>
              </a:ext>
            </a:extLst>
          </p:cNvPr>
          <p:cNvSpPr/>
          <p:nvPr/>
        </p:nvSpPr>
        <p:spPr>
          <a:xfrm>
            <a:off x="9382109" y="3260984"/>
            <a:ext cx="1423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因應不同的災難事件，拓展到其他不同救難物資資源的掌握與調配</a:t>
            </a:r>
            <a:endParaRPr lang="zh-TW" altLang="en-US" sz="16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B7B47DF-ED10-5943-B88B-BAE04E9F8F4B}"/>
              </a:ext>
            </a:extLst>
          </p:cNvPr>
          <p:cNvSpPr/>
          <p:nvPr/>
        </p:nvSpPr>
        <p:spPr>
          <a:xfrm>
            <a:off x="1355773" y="2420158"/>
            <a:ext cx="60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endParaRPr lang="zh-TW" altLang="en-US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EABD262-1356-7D42-8D7E-4A885A262851}"/>
              </a:ext>
            </a:extLst>
          </p:cNvPr>
          <p:cNvSpPr/>
          <p:nvPr/>
        </p:nvSpPr>
        <p:spPr>
          <a:xfrm>
            <a:off x="3472128" y="2420158"/>
            <a:ext cx="60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02</a:t>
            </a:r>
            <a:endParaRPr lang="zh-TW" altLang="en-US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449F8C6-218E-CA4A-8F14-5E423F86C50C}"/>
              </a:ext>
            </a:extLst>
          </p:cNvPr>
          <p:cNvSpPr/>
          <p:nvPr/>
        </p:nvSpPr>
        <p:spPr>
          <a:xfrm>
            <a:off x="5588484" y="2420158"/>
            <a:ext cx="60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03</a:t>
            </a:r>
            <a:endParaRPr lang="zh-TW" altLang="en-US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CEA3A63-93EC-5547-A9EE-67DE8E627112}"/>
              </a:ext>
            </a:extLst>
          </p:cNvPr>
          <p:cNvSpPr/>
          <p:nvPr/>
        </p:nvSpPr>
        <p:spPr>
          <a:xfrm>
            <a:off x="7704840" y="2420158"/>
            <a:ext cx="60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04</a:t>
            </a:r>
            <a:endParaRPr lang="zh-TW" altLang="en-US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523CCDB-E477-0147-90DB-F716822883C9}"/>
              </a:ext>
            </a:extLst>
          </p:cNvPr>
          <p:cNvSpPr/>
          <p:nvPr/>
        </p:nvSpPr>
        <p:spPr>
          <a:xfrm>
            <a:off x="9821195" y="2420158"/>
            <a:ext cx="605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05</a:t>
            </a:r>
            <a:endParaRPr lang="zh-TW" altLang="en-US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151BD34-CAB5-034D-B5AE-8E414DA9572D}"/>
              </a:ext>
            </a:extLst>
          </p:cNvPr>
          <p:cNvSpPr/>
          <p:nvPr/>
        </p:nvSpPr>
        <p:spPr>
          <a:xfrm>
            <a:off x="7477064" y="329748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合理調配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73377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矩形 115">
            <a:extLst>
              <a:ext uri="{FF2B5EF4-FFF2-40B4-BE49-F238E27FC236}">
                <a16:creationId xmlns:a16="http://schemas.microsoft.com/office/drawing/2014/main" id="{4F3EB1E1-5004-134C-ADB1-36A5A9784BC5}"/>
              </a:ext>
            </a:extLst>
          </p:cNvPr>
          <p:cNvSpPr/>
          <p:nvPr/>
        </p:nvSpPr>
        <p:spPr>
          <a:xfrm>
            <a:off x="2536014" y="1418860"/>
            <a:ext cx="7506222" cy="54391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BD6509-57FA-3D42-B6D2-27C1C384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5052603-2D54-DB4A-B6FB-77E4AE4F20ED}" type="slidenum">
              <a:rPr kumimoji="1" lang="zh-TW" altLang="en-US" smtClean="0"/>
              <a:pPr/>
              <a:t>11</a:t>
            </a:fld>
            <a:endParaRPr kumimoji="1"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5457D596-2A50-BA40-A762-B7221CAD2DEB}"/>
              </a:ext>
            </a:extLst>
          </p:cNvPr>
          <p:cNvSpPr txBox="1">
            <a:spLocks/>
          </p:cNvSpPr>
          <p:nvPr/>
        </p:nvSpPr>
        <p:spPr>
          <a:xfrm>
            <a:off x="494608" y="569037"/>
            <a:ext cx="8450315" cy="6546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如何解決問題</a:t>
            </a:r>
            <a:r>
              <a:rPr lang="en-US" altLang="zh-TW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架構與流程</a:t>
            </a:r>
            <a:endParaRPr lang="en" altLang="zh-TW" sz="380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Google Shape;130;p15">
            <a:extLst>
              <a:ext uri="{FF2B5EF4-FFF2-40B4-BE49-F238E27FC236}">
                <a16:creationId xmlns:a16="http://schemas.microsoft.com/office/drawing/2014/main" id="{F3853A39-6802-954A-B25C-5F1AA40E6DA3}"/>
              </a:ext>
            </a:extLst>
          </p:cNvPr>
          <p:cNvSpPr/>
          <p:nvPr/>
        </p:nvSpPr>
        <p:spPr>
          <a:xfrm>
            <a:off x="2771396" y="1936960"/>
            <a:ext cx="7021190" cy="2433666"/>
          </a:xfrm>
          <a:prstGeom prst="rect">
            <a:avLst/>
          </a:prstGeom>
          <a:solidFill>
            <a:srgbClr val="FFF2C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Google Shape;142;p15">
            <a:extLst>
              <a:ext uri="{FF2B5EF4-FFF2-40B4-BE49-F238E27FC236}">
                <a16:creationId xmlns:a16="http://schemas.microsoft.com/office/drawing/2014/main" id="{1BB5BBD7-E671-1846-8003-7776D49A2C9D}"/>
              </a:ext>
            </a:extLst>
          </p:cNvPr>
          <p:cNvSpPr/>
          <p:nvPr/>
        </p:nvSpPr>
        <p:spPr>
          <a:xfrm>
            <a:off x="2771396" y="4416011"/>
            <a:ext cx="7021189" cy="17536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6C4C6DF6-8FD1-074E-881A-FD5DEE19085E}"/>
              </a:ext>
            </a:extLst>
          </p:cNvPr>
          <p:cNvGrpSpPr/>
          <p:nvPr/>
        </p:nvGrpSpPr>
        <p:grpSpPr>
          <a:xfrm>
            <a:off x="3659454" y="5302453"/>
            <a:ext cx="5208495" cy="330154"/>
            <a:chOff x="3733800" y="5137694"/>
            <a:chExt cx="5208495" cy="330154"/>
          </a:xfrm>
        </p:grpSpPr>
        <p:sp>
          <p:nvSpPr>
            <p:cNvPr id="25" name="Google Shape;143;p15">
              <a:extLst>
                <a:ext uri="{FF2B5EF4-FFF2-40B4-BE49-F238E27FC236}">
                  <a16:creationId xmlns:a16="http://schemas.microsoft.com/office/drawing/2014/main" id="{655FC44B-8DFD-4B47-9FF6-965A15950CA5}"/>
                </a:ext>
              </a:extLst>
            </p:cNvPr>
            <p:cNvSpPr/>
            <p:nvPr/>
          </p:nvSpPr>
          <p:spPr>
            <a:xfrm>
              <a:off x="5060419" y="5137694"/>
              <a:ext cx="1228637" cy="330154"/>
            </a:xfrm>
            <a:prstGeom prst="rect">
              <a:avLst/>
            </a:prstGeom>
            <a:noFill/>
            <a:ln w="19050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高品質網路</a:t>
              </a:r>
              <a:endParaRPr sz="1200" b="1">
                <a:solidFill>
                  <a:schemeClr val="accent4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6" name="Google Shape;144;p15">
              <a:extLst>
                <a:ext uri="{FF2B5EF4-FFF2-40B4-BE49-F238E27FC236}">
                  <a16:creationId xmlns:a16="http://schemas.microsoft.com/office/drawing/2014/main" id="{D78135C5-C25A-2E45-9A81-6314AB77CBF8}"/>
                </a:ext>
              </a:extLst>
            </p:cNvPr>
            <p:cNvSpPr/>
            <p:nvPr/>
          </p:nvSpPr>
          <p:spPr>
            <a:xfrm>
              <a:off x="6387038" y="5137694"/>
              <a:ext cx="1228637" cy="330154"/>
            </a:xfrm>
            <a:prstGeom prst="rect">
              <a:avLst/>
            </a:prstGeom>
            <a:noFill/>
            <a:ln w="19050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高可用儲存</a:t>
              </a:r>
              <a:endParaRPr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Google Shape;145;p15">
              <a:extLst>
                <a:ext uri="{FF2B5EF4-FFF2-40B4-BE49-F238E27FC236}">
                  <a16:creationId xmlns:a16="http://schemas.microsoft.com/office/drawing/2014/main" id="{262ACF51-1EF4-A04E-8A53-E6E1559139CE}"/>
                </a:ext>
              </a:extLst>
            </p:cNvPr>
            <p:cNvSpPr/>
            <p:nvPr/>
          </p:nvSpPr>
          <p:spPr>
            <a:xfrm>
              <a:off x="7713658" y="5137694"/>
              <a:ext cx="1228637" cy="330154"/>
            </a:xfrm>
            <a:prstGeom prst="rect">
              <a:avLst/>
            </a:prstGeom>
            <a:noFill/>
            <a:ln w="19050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高效能計算</a:t>
              </a:r>
              <a:endParaRPr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8" name="Google Shape;146;p15">
              <a:extLst>
                <a:ext uri="{FF2B5EF4-FFF2-40B4-BE49-F238E27FC236}">
                  <a16:creationId xmlns:a16="http://schemas.microsoft.com/office/drawing/2014/main" id="{214FC68B-F16B-7743-84BB-C82404D7D779}"/>
                </a:ext>
              </a:extLst>
            </p:cNvPr>
            <p:cNvSpPr/>
            <p:nvPr/>
          </p:nvSpPr>
          <p:spPr>
            <a:xfrm>
              <a:off x="3733800" y="5137694"/>
              <a:ext cx="1228637" cy="330154"/>
            </a:xfrm>
            <a:prstGeom prst="rect">
              <a:avLst/>
            </a:prstGeom>
            <a:noFill/>
            <a:ln w="19050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資料集平台</a:t>
              </a:r>
              <a:endParaRPr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9" name="Google Shape;147;p15">
            <a:extLst>
              <a:ext uri="{FF2B5EF4-FFF2-40B4-BE49-F238E27FC236}">
                <a16:creationId xmlns:a16="http://schemas.microsoft.com/office/drawing/2014/main" id="{A38A7FBB-FAEE-454F-8D99-59FA2A1686B5}"/>
              </a:ext>
            </a:extLst>
          </p:cNvPr>
          <p:cNvSpPr txBox="1"/>
          <p:nvPr/>
        </p:nvSpPr>
        <p:spPr>
          <a:xfrm>
            <a:off x="5322889" y="5829559"/>
            <a:ext cx="1881625" cy="33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硬體服務層</a:t>
            </a:r>
            <a:endParaRPr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Google Shape;166;p15">
            <a:extLst>
              <a:ext uri="{FF2B5EF4-FFF2-40B4-BE49-F238E27FC236}">
                <a16:creationId xmlns:a16="http://schemas.microsoft.com/office/drawing/2014/main" id="{FD924530-0143-7D40-9D1D-BB9362F0966D}"/>
              </a:ext>
            </a:extLst>
          </p:cNvPr>
          <p:cNvSpPr txBox="1"/>
          <p:nvPr/>
        </p:nvSpPr>
        <p:spPr>
          <a:xfrm>
            <a:off x="4030660" y="1462547"/>
            <a:ext cx="4390903" cy="4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個人防護用品資訊統整</a:t>
            </a:r>
            <a:r>
              <a:rPr 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</a:t>
            </a:r>
            <a:endParaRPr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3E74D4B3-9993-B44D-85C4-499FA851A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260" y="1378593"/>
            <a:ext cx="1025204" cy="2050407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08865D10-1738-F740-9AF5-763ADC4D6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1" t="3386" r="56713" b="2923"/>
          <a:stretch/>
        </p:blipFill>
        <p:spPr>
          <a:xfrm>
            <a:off x="11027602" y="4030827"/>
            <a:ext cx="922520" cy="160693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6CAC4DB-4656-3B45-8963-1CA4B50F3A4F}"/>
              </a:ext>
            </a:extLst>
          </p:cNvPr>
          <p:cNvGrpSpPr/>
          <p:nvPr/>
        </p:nvGrpSpPr>
        <p:grpSpPr>
          <a:xfrm>
            <a:off x="594289" y="1378593"/>
            <a:ext cx="1525056" cy="1847648"/>
            <a:chOff x="623436" y="1799463"/>
            <a:chExt cx="1525056" cy="1847648"/>
          </a:xfrm>
        </p:grpSpPr>
        <p:pic>
          <p:nvPicPr>
            <p:cNvPr id="15" name="Google Shape;133;p15">
              <a:extLst>
                <a:ext uri="{FF2B5EF4-FFF2-40B4-BE49-F238E27FC236}">
                  <a16:creationId xmlns:a16="http://schemas.microsoft.com/office/drawing/2014/main" id="{49D695AA-DF8F-B74E-A166-FB9A9C3BF79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4467" y="1799463"/>
              <a:ext cx="959825" cy="90322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6F439164-B3ED-7C4F-ADBB-F646FDCD88CD}"/>
                </a:ext>
              </a:extLst>
            </p:cNvPr>
            <p:cNvGrpSpPr/>
            <p:nvPr/>
          </p:nvGrpSpPr>
          <p:grpSpPr>
            <a:xfrm>
              <a:off x="623436" y="2816028"/>
              <a:ext cx="1525056" cy="831083"/>
              <a:chOff x="917466" y="3102661"/>
              <a:chExt cx="1525056" cy="831083"/>
            </a:xfrm>
          </p:grpSpPr>
          <p:sp>
            <p:nvSpPr>
              <p:cNvPr id="65" name="Google Shape;212;p16">
                <a:extLst>
                  <a:ext uri="{FF2B5EF4-FFF2-40B4-BE49-F238E27FC236}">
                    <a16:creationId xmlns:a16="http://schemas.microsoft.com/office/drawing/2014/main" id="{0A4CF1CF-B43F-0645-A0E3-983C947DCDB1}"/>
                  </a:ext>
                </a:extLst>
              </p:cNvPr>
              <p:cNvSpPr/>
              <p:nvPr/>
            </p:nvSpPr>
            <p:spPr>
              <a:xfrm>
                <a:off x="919190" y="3560713"/>
                <a:ext cx="1523332" cy="369332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43000">
                    <a:schemeClr val="tx1">
                      <a:lumMod val="65000"/>
                      <a:lumOff val="35000"/>
                    </a:schemeClr>
                  </a:gs>
                  <a:gs pos="97000">
                    <a:schemeClr val="bg2">
                      <a:lumMod val="2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11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批次資料</a:t>
                </a:r>
                <a:endParaRPr kumimoji="1" sz="11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3" name="圓角矩形 72">
                <a:extLst>
                  <a:ext uri="{FF2B5EF4-FFF2-40B4-BE49-F238E27FC236}">
                    <a16:creationId xmlns:a16="http://schemas.microsoft.com/office/drawing/2014/main" id="{694E9AA0-76F0-7848-ABEB-8994AFFCBFAC}"/>
                  </a:ext>
                </a:extLst>
              </p:cNvPr>
              <p:cNvSpPr/>
              <p:nvPr/>
            </p:nvSpPr>
            <p:spPr>
              <a:xfrm>
                <a:off x="917466" y="3102661"/>
                <a:ext cx="1523332" cy="831083"/>
              </a:xfrm>
              <a:prstGeom prst="roundRect">
                <a:avLst>
                  <a:gd name="adj" fmla="val 5453"/>
                </a:avLst>
              </a:prstGeom>
              <a:no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0"/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財政部雲端資料庫</a:t>
                </a:r>
              </a:p>
              <a:p>
                <a:pPr lvl="0"/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發票資料檔</a:t>
                </a:r>
                <a:r>
                  <a:rPr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每日更新</a:t>
                </a:r>
                <a:r>
                  <a:rPr lang="en-US" altLang="zh-TW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endParaRPr lang="zh-TW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9669AB9-55B8-6E42-9D3F-70C4761E0E42}"/>
              </a:ext>
            </a:extLst>
          </p:cNvPr>
          <p:cNvGrpSpPr/>
          <p:nvPr/>
        </p:nvGrpSpPr>
        <p:grpSpPr>
          <a:xfrm>
            <a:off x="620860" y="3771492"/>
            <a:ext cx="1526064" cy="2226972"/>
            <a:chOff x="620860" y="4167696"/>
            <a:chExt cx="1526064" cy="2226972"/>
          </a:xfrm>
        </p:grpSpPr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4E3A87F1-CC2D-8A4D-89F3-88E0B36E6BEA}"/>
                </a:ext>
              </a:extLst>
            </p:cNvPr>
            <p:cNvSpPr/>
            <p:nvPr/>
          </p:nvSpPr>
          <p:spPr>
            <a:xfrm>
              <a:off x="906828" y="4167696"/>
              <a:ext cx="967464" cy="967464"/>
            </a:xfrm>
            <a:prstGeom prst="ellipse">
              <a:avLst/>
            </a:prstGeom>
            <a:gradFill flip="none" rotWithShape="1">
              <a:gsLst>
                <a:gs pos="0">
                  <a:srgbClr val="359CD9"/>
                </a:gs>
                <a:gs pos="46000">
                  <a:srgbClr val="3187CA"/>
                </a:gs>
                <a:gs pos="100000">
                  <a:srgbClr val="2E5AA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2400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2B9466C-7474-924C-94F8-3F2C9CECB41C}"/>
                </a:ext>
              </a:extLst>
            </p:cNvPr>
            <p:cNvSpPr/>
            <p:nvPr/>
          </p:nvSpPr>
          <p:spPr>
            <a:xfrm>
              <a:off x="791424" y="5149958"/>
              <a:ext cx="11544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TW" altLang="en-US" b="1" dirty="0">
                  <a:solidFill>
                    <a:srgbClr val="2F7FC4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一般民眾</a:t>
              </a: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289F96E-02B3-BD40-B687-F7DB6A1F0DD8}"/>
                </a:ext>
              </a:extLst>
            </p:cNvPr>
            <p:cNvGrpSpPr/>
            <p:nvPr/>
          </p:nvGrpSpPr>
          <p:grpSpPr>
            <a:xfrm>
              <a:off x="620860" y="5563585"/>
              <a:ext cx="1526064" cy="831083"/>
              <a:chOff x="620860" y="5563585"/>
              <a:chExt cx="1526064" cy="831083"/>
            </a:xfrm>
          </p:grpSpPr>
          <p:sp>
            <p:nvSpPr>
              <p:cNvPr id="75" name="Google Shape;212;p16">
                <a:extLst>
                  <a:ext uri="{FF2B5EF4-FFF2-40B4-BE49-F238E27FC236}">
                    <a16:creationId xmlns:a16="http://schemas.microsoft.com/office/drawing/2014/main" id="{DC8756A2-2EB4-164F-A0DF-AC2C6DEA1268}"/>
                  </a:ext>
                </a:extLst>
              </p:cNvPr>
              <p:cNvSpPr/>
              <p:nvPr/>
            </p:nvSpPr>
            <p:spPr>
              <a:xfrm>
                <a:off x="623592" y="6021508"/>
                <a:ext cx="1523332" cy="369332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359CD9"/>
                  </a:gs>
                  <a:gs pos="46000">
                    <a:srgbClr val="3187CA"/>
                  </a:gs>
                  <a:gs pos="100000">
                    <a:srgbClr val="2E5AA7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11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批次資料</a:t>
                </a:r>
                <a:endParaRPr kumimoji="1" sz="11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6" name="圓角矩形 75">
                <a:extLst>
                  <a:ext uri="{FF2B5EF4-FFF2-40B4-BE49-F238E27FC236}">
                    <a16:creationId xmlns:a16="http://schemas.microsoft.com/office/drawing/2014/main" id="{27158103-3BBE-3743-9F84-5D307E0DCB9B}"/>
                  </a:ext>
                </a:extLst>
              </p:cNvPr>
              <p:cNvSpPr/>
              <p:nvPr/>
            </p:nvSpPr>
            <p:spPr>
              <a:xfrm>
                <a:off x="620860" y="5563585"/>
                <a:ext cx="1523332" cy="831083"/>
              </a:xfrm>
              <a:prstGeom prst="roundRect">
                <a:avLst>
                  <a:gd name="adj" fmla="val 5453"/>
                </a:avLst>
              </a:prstGeom>
              <a:noFill/>
              <a:ln w="28575">
                <a:solidFill>
                  <a:srgbClr val="2F7F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0"/>
                <a:r>
                  <a:rPr lang="zh-TW" altLang="en-US" sz="1100" b="1" dirty="0">
                    <a:solidFill>
                      <a:srgbClr val="2F7FC4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用戶自主上傳之即時串流資料（</a:t>
                </a:r>
                <a:r>
                  <a:rPr lang="en" altLang="zh-TW" sz="1100" b="1" dirty="0">
                    <a:solidFill>
                      <a:srgbClr val="2F7FC4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Stream</a:t>
                </a:r>
                <a:r>
                  <a:rPr lang="zh-TW" altLang="en" sz="1100" b="1" dirty="0">
                    <a:solidFill>
                      <a:srgbClr val="2F7FC4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）</a:t>
                </a:r>
              </a:p>
            </p:txBody>
          </p:sp>
        </p:grp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id="{3C420DE8-1AC7-9341-895E-916FE1C7C349}"/>
              </a:ext>
            </a:extLst>
          </p:cNvPr>
          <p:cNvSpPr/>
          <p:nvPr/>
        </p:nvSpPr>
        <p:spPr>
          <a:xfrm>
            <a:off x="10124228" y="3102155"/>
            <a:ext cx="8992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200" b="1" dirty="0">
                <a:solidFill>
                  <a:srgbClr val="2F7FC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一般民眾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311BFF3A-7598-B545-A50D-45585B2B249C}"/>
              </a:ext>
            </a:extLst>
          </p:cNvPr>
          <p:cNvSpPr/>
          <p:nvPr/>
        </p:nvSpPr>
        <p:spPr>
          <a:xfrm>
            <a:off x="10093426" y="5288164"/>
            <a:ext cx="8992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政府官員</a:t>
            </a:r>
          </a:p>
        </p:txBody>
      </p:sp>
      <p:sp>
        <p:nvSpPr>
          <p:cNvPr id="92" name="向右箭號 91">
            <a:extLst>
              <a:ext uri="{FF2B5EF4-FFF2-40B4-BE49-F238E27FC236}">
                <a16:creationId xmlns:a16="http://schemas.microsoft.com/office/drawing/2014/main" id="{E20B4931-0DEF-294A-A112-347CF81BD90B}"/>
              </a:ext>
            </a:extLst>
          </p:cNvPr>
          <p:cNvSpPr/>
          <p:nvPr/>
        </p:nvSpPr>
        <p:spPr>
          <a:xfrm>
            <a:off x="4063487" y="2844509"/>
            <a:ext cx="860357" cy="234015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96" name="向右箭號 95">
            <a:extLst>
              <a:ext uri="{FF2B5EF4-FFF2-40B4-BE49-F238E27FC236}">
                <a16:creationId xmlns:a16="http://schemas.microsoft.com/office/drawing/2014/main" id="{D8E9F249-FF17-5E4E-8E29-DA101341F32E}"/>
              </a:ext>
            </a:extLst>
          </p:cNvPr>
          <p:cNvSpPr/>
          <p:nvPr/>
        </p:nvSpPr>
        <p:spPr>
          <a:xfrm>
            <a:off x="5831110" y="2844509"/>
            <a:ext cx="860357" cy="234015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97" name="向右箭號 96">
            <a:extLst>
              <a:ext uri="{FF2B5EF4-FFF2-40B4-BE49-F238E27FC236}">
                <a16:creationId xmlns:a16="http://schemas.microsoft.com/office/drawing/2014/main" id="{BFACE776-5151-4044-834A-C2A8D3BD871E}"/>
              </a:ext>
            </a:extLst>
          </p:cNvPr>
          <p:cNvSpPr/>
          <p:nvPr/>
        </p:nvSpPr>
        <p:spPr>
          <a:xfrm>
            <a:off x="7598374" y="2844509"/>
            <a:ext cx="860357" cy="234015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AC2DBA4-0415-944A-8DE3-6CB6323668AA}"/>
              </a:ext>
            </a:extLst>
          </p:cNvPr>
          <p:cNvSpPr/>
          <p:nvPr/>
        </p:nvSpPr>
        <p:spPr>
          <a:xfrm>
            <a:off x="5522626" y="3938035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2000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軟體服務層</a:t>
            </a:r>
          </a:p>
        </p:txBody>
      </p:sp>
      <p:sp>
        <p:nvSpPr>
          <p:cNvPr id="105" name="向右箭號 104">
            <a:extLst>
              <a:ext uri="{FF2B5EF4-FFF2-40B4-BE49-F238E27FC236}">
                <a16:creationId xmlns:a16="http://schemas.microsoft.com/office/drawing/2014/main" id="{5A702F72-79EC-2C4E-AC66-2954E66774A5}"/>
              </a:ext>
            </a:extLst>
          </p:cNvPr>
          <p:cNvSpPr/>
          <p:nvPr/>
        </p:nvSpPr>
        <p:spPr>
          <a:xfrm rot="16200000">
            <a:off x="4940596" y="3943713"/>
            <a:ext cx="860357" cy="234015"/>
          </a:xfrm>
          <a:prstGeom prst="rightArrow">
            <a:avLst/>
          </a:prstGeom>
          <a:gradFill>
            <a:gsLst>
              <a:gs pos="0">
                <a:schemeClr val="accent3">
                  <a:lumMod val="54000"/>
                  <a:lumOff val="46000"/>
                </a:schemeClr>
              </a:gs>
              <a:gs pos="43000">
                <a:schemeClr val="tx1">
                  <a:lumMod val="48000"/>
                  <a:lumOff val="52000"/>
                </a:schemeClr>
              </a:gs>
              <a:gs pos="97000">
                <a:schemeClr val="bg2">
                  <a:lumMod val="5600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06" name="向右箭號 105">
            <a:extLst>
              <a:ext uri="{FF2B5EF4-FFF2-40B4-BE49-F238E27FC236}">
                <a16:creationId xmlns:a16="http://schemas.microsoft.com/office/drawing/2014/main" id="{515E4152-77AD-B044-8B8F-F50B56482B09}"/>
              </a:ext>
            </a:extLst>
          </p:cNvPr>
          <p:cNvSpPr/>
          <p:nvPr/>
        </p:nvSpPr>
        <p:spPr>
          <a:xfrm rot="16200000">
            <a:off x="6711368" y="3943713"/>
            <a:ext cx="860357" cy="234015"/>
          </a:xfrm>
          <a:prstGeom prst="rightArrow">
            <a:avLst/>
          </a:prstGeom>
          <a:gradFill>
            <a:gsLst>
              <a:gs pos="0">
                <a:schemeClr val="accent3">
                  <a:lumMod val="54000"/>
                  <a:lumOff val="46000"/>
                </a:schemeClr>
              </a:gs>
              <a:gs pos="43000">
                <a:schemeClr val="tx1">
                  <a:lumMod val="48000"/>
                  <a:lumOff val="52000"/>
                </a:schemeClr>
              </a:gs>
              <a:gs pos="97000">
                <a:schemeClr val="bg2">
                  <a:lumMod val="5600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08" name="上彎箭號 107">
            <a:extLst>
              <a:ext uri="{FF2B5EF4-FFF2-40B4-BE49-F238E27FC236}">
                <a16:creationId xmlns:a16="http://schemas.microsoft.com/office/drawing/2014/main" id="{21C43BA1-E813-E844-9265-1E7528602857}"/>
              </a:ext>
            </a:extLst>
          </p:cNvPr>
          <p:cNvSpPr/>
          <p:nvPr/>
        </p:nvSpPr>
        <p:spPr>
          <a:xfrm>
            <a:off x="8054882" y="3630540"/>
            <a:ext cx="954517" cy="1351123"/>
          </a:xfrm>
          <a:prstGeom prst="bentUpArrow">
            <a:avLst>
              <a:gd name="adj1" fmla="val 12506"/>
              <a:gd name="adj2" fmla="val 11811"/>
              <a:gd name="adj3" fmla="val 12754"/>
            </a:avLst>
          </a:prstGeom>
          <a:gradFill>
            <a:gsLst>
              <a:gs pos="0">
                <a:schemeClr val="accent3">
                  <a:lumMod val="54000"/>
                  <a:lumOff val="46000"/>
                </a:schemeClr>
              </a:gs>
              <a:gs pos="43000">
                <a:schemeClr val="tx1">
                  <a:lumMod val="48000"/>
                  <a:lumOff val="52000"/>
                </a:schemeClr>
              </a:gs>
              <a:gs pos="97000">
                <a:schemeClr val="bg2">
                  <a:lumMod val="5600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10" name="向右箭號 109">
            <a:extLst>
              <a:ext uri="{FF2B5EF4-FFF2-40B4-BE49-F238E27FC236}">
                <a16:creationId xmlns:a16="http://schemas.microsoft.com/office/drawing/2014/main" id="{7F79C937-00E5-014C-8A5D-682247F1B60F}"/>
              </a:ext>
            </a:extLst>
          </p:cNvPr>
          <p:cNvSpPr/>
          <p:nvPr/>
        </p:nvSpPr>
        <p:spPr>
          <a:xfrm>
            <a:off x="2239986" y="2844509"/>
            <a:ext cx="860357" cy="234015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11" name="Google Shape;160;p15">
            <a:extLst>
              <a:ext uri="{FF2B5EF4-FFF2-40B4-BE49-F238E27FC236}">
                <a16:creationId xmlns:a16="http://schemas.microsoft.com/office/drawing/2014/main" id="{EFC9BA78-C9C2-BD48-8D91-8714F57F09F0}"/>
              </a:ext>
            </a:extLst>
          </p:cNvPr>
          <p:cNvSpPr/>
          <p:nvPr/>
        </p:nvSpPr>
        <p:spPr>
          <a:xfrm>
            <a:off x="4073258" y="4625658"/>
            <a:ext cx="4244232" cy="571998"/>
          </a:xfrm>
          <a:prstGeom prst="can">
            <a:avLst>
              <a:gd name="adj" fmla="val 37549"/>
            </a:avLst>
          </a:prstGeom>
          <a:solidFill>
            <a:schemeClr val="bg2">
              <a:lumMod val="50000"/>
            </a:schemeClr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sz="1400" dirty="0">
              <a:solidFill>
                <a:schemeClr val="tx1"/>
              </a:solidFill>
            </a:endParaRPr>
          </a:p>
        </p:txBody>
      </p:sp>
      <p:sp>
        <p:nvSpPr>
          <p:cNvPr id="117" name="上彎箭號 116">
            <a:extLst>
              <a:ext uri="{FF2B5EF4-FFF2-40B4-BE49-F238E27FC236}">
                <a16:creationId xmlns:a16="http://schemas.microsoft.com/office/drawing/2014/main" id="{29B06A66-A4DD-B140-9012-38D3680151A1}"/>
              </a:ext>
            </a:extLst>
          </p:cNvPr>
          <p:cNvSpPr/>
          <p:nvPr/>
        </p:nvSpPr>
        <p:spPr>
          <a:xfrm rot="16200000" flipV="1">
            <a:off x="1771582" y="3654245"/>
            <a:ext cx="1795819" cy="859015"/>
          </a:xfrm>
          <a:prstGeom prst="bentUpArrow">
            <a:avLst>
              <a:gd name="adj1" fmla="val 12606"/>
              <a:gd name="adj2" fmla="val 12088"/>
              <a:gd name="adj3" fmla="val 12754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29" name="圓角矩形 128">
            <a:extLst>
              <a:ext uri="{FF2B5EF4-FFF2-40B4-BE49-F238E27FC236}">
                <a16:creationId xmlns:a16="http://schemas.microsoft.com/office/drawing/2014/main" id="{5714E79C-2B8E-134E-8C46-246C85B5109E}"/>
              </a:ext>
            </a:extLst>
          </p:cNvPr>
          <p:cNvSpPr/>
          <p:nvPr/>
        </p:nvSpPr>
        <p:spPr>
          <a:xfrm>
            <a:off x="3121044" y="2191992"/>
            <a:ext cx="866041" cy="141104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0" name="圖片 129">
            <a:extLst>
              <a:ext uri="{FF2B5EF4-FFF2-40B4-BE49-F238E27FC236}">
                <a16:creationId xmlns:a16="http://schemas.microsoft.com/office/drawing/2014/main" id="{B49C42BD-9F61-4F47-BD0F-86403C2EA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232" y="2583743"/>
            <a:ext cx="964872" cy="964872"/>
          </a:xfrm>
          <a:prstGeom prst="rect">
            <a:avLst/>
          </a:prstGeom>
        </p:spPr>
      </p:pic>
      <p:sp>
        <p:nvSpPr>
          <p:cNvPr id="131" name="矩形 130">
            <a:extLst>
              <a:ext uri="{FF2B5EF4-FFF2-40B4-BE49-F238E27FC236}">
                <a16:creationId xmlns:a16="http://schemas.microsoft.com/office/drawing/2014/main" id="{D64B6867-D356-3B4F-909B-5E254B997187}"/>
              </a:ext>
            </a:extLst>
          </p:cNvPr>
          <p:cNvSpPr/>
          <p:nvPr/>
        </p:nvSpPr>
        <p:spPr>
          <a:xfrm>
            <a:off x="3087066" y="2241819"/>
            <a:ext cx="925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400" b="1" dirty="0">
                <a:solidFill>
                  <a:srgbClr val="2E78B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資料匯流</a:t>
            </a:r>
          </a:p>
        </p:txBody>
      </p:sp>
      <p:sp>
        <p:nvSpPr>
          <p:cNvPr id="133" name="圓角矩形 132">
            <a:extLst>
              <a:ext uri="{FF2B5EF4-FFF2-40B4-BE49-F238E27FC236}">
                <a16:creationId xmlns:a16="http://schemas.microsoft.com/office/drawing/2014/main" id="{C9C82368-E15C-F14F-B343-1F19D5710666}"/>
              </a:ext>
            </a:extLst>
          </p:cNvPr>
          <p:cNvSpPr/>
          <p:nvPr/>
        </p:nvSpPr>
        <p:spPr>
          <a:xfrm>
            <a:off x="4910894" y="2191992"/>
            <a:ext cx="866041" cy="141104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0DD3E69C-0DBD-0441-AA0E-14F9E06C1337}"/>
              </a:ext>
            </a:extLst>
          </p:cNvPr>
          <p:cNvSpPr/>
          <p:nvPr/>
        </p:nvSpPr>
        <p:spPr>
          <a:xfrm>
            <a:off x="4891536" y="2241819"/>
            <a:ext cx="925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2E78B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資料整合</a:t>
            </a:r>
          </a:p>
        </p:txBody>
      </p:sp>
      <p:pic>
        <p:nvPicPr>
          <p:cNvPr id="136" name="圖片 135">
            <a:extLst>
              <a:ext uri="{FF2B5EF4-FFF2-40B4-BE49-F238E27FC236}">
                <a16:creationId xmlns:a16="http://schemas.microsoft.com/office/drawing/2014/main" id="{1491AF00-D129-164E-B9E7-2F8CE3E9D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019" y="2677517"/>
            <a:ext cx="777324" cy="777324"/>
          </a:xfrm>
          <a:prstGeom prst="rect">
            <a:avLst/>
          </a:prstGeom>
        </p:spPr>
      </p:pic>
      <p:sp>
        <p:nvSpPr>
          <p:cNvPr id="137" name="圓角矩形 136">
            <a:extLst>
              <a:ext uri="{FF2B5EF4-FFF2-40B4-BE49-F238E27FC236}">
                <a16:creationId xmlns:a16="http://schemas.microsoft.com/office/drawing/2014/main" id="{D4875625-751A-174F-93EF-A580D2CD69B4}"/>
              </a:ext>
            </a:extLst>
          </p:cNvPr>
          <p:cNvSpPr/>
          <p:nvPr/>
        </p:nvSpPr>
        <p:spPr>
          <a:xfrm>
            <a:off x="6700744" y="2191992"/>
            <a:ext cx="866041" cy="141104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D0045632-C786-2E4F-BA76-25EBBE688D04}"/>
              </a:ext>
            </a:extLst>
          </p:cNvPr>
          <p:cNvSpPr/>
          <p:nvPr/>
        </p:nvSpPr>
        <p:spPr>
          <a:xfrm>
            <a:off x="6657489" y="2241819"/>
            <a:ext cx="925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2E78B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資料分析</a:t>
            </a:r>
          </a:p>
        </p:txBody>
      </p:sp>
      <p:pic>
        <p:nvPicPr>
          <p:cNvPr id="140" name="圖片 139">
            <a:extLst>
              <a:ext uri="{FF2B5EF4-FFF2-40B4-BE49-F238E27FC236}">
                <a16:creationId xmlns:a16="http://schemas.microsoft.com/office/drawing/2014/main" id="{2DF764C5-F96E-0145-83FE-65F1DB0E9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4141" y="2662905"/>
            <a:ext cx="806549" cy="806549"/>
          </a:xfrm>
          <a:prstGeom prst="rect">
            <a:avLst/>
          </a:prstGeom>
        </p:spPr>
      </p:pic>
      <p:sp>
        <p:nvSpPr>
          <p:cNvPr id="141" name="圓角矩形 140">
            <a:extLst>
              <a:ext uri="{FF2B5EF4-FFF2-40B4-BE49-F238E27FC236}">
                <a16:creationId xmlns:a16="http://schemas.microsoft.com/office/drawing/2014/main" id="{17AB76DF-CBA1-484A-9AC4-9EAF38AA62C6}"/>
              </a:ext>
            </a:extLst>
          </p:cNvPr>
          <p:cNvSpPr/>
          <p:nvPr/>
        </p:nvSpPr>
        <p:spPr>
          <a:xfrm>
            <a:off x="8490594" y="2191992"/>
            <a:ext cx="866041" cy="1411040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864917A-0658-A048-9892-CCAD75ECDAD7}"/>
              </a:ext>
            </a:extLst>
          </p:cNvPr>
          <p:cNvSpPr/>
          <p:nvPr/>
        </p:nvSpPr>
        <p:spPr>
          <a:xfrm>
            <a:off x="8456616" y="2241819"/>
            <a:ext cx="9256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400" b="1" dirty="0">
                <a:solidFill>
                  <a:srgbClr val="2E78B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</a:t>
            </a:r>
            <a:endParaRPr lang="en-US" altLang="zh-TW" sz="1400" b="1" dirty="0">
              <a:solidFill>
                <a:srgbClr val="2E78B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ctr"/>
            <a:r>
              <a:rPr lang="zh-TW" altLang="en-US" sz="1400" b="1" dirty="0">
                <a:solidFill>
                  <a:srgbClr val="2E78B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資料服務</a:t>
            </a:r>
          </a:p>
        </p:txBody>
      </p:sp>
      <p:pic>
        <p:nvPicPr>
          <p:cNvPr id="144" name="圖片 143">
            <a:extLst>
              <a:ext uri="{FF2B5EF4-FFF2-40B4-BE49-F238E27FC236}">
                <a16:creationId xmlns:a16="http://schemas.microsoft.com/office/drawing/2014/main" id="{6CE81472-72E5-3642-B36E-B859E7167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1789" y="2675673"/>
            <a:ext cx="781012" cy="781012"/>
          </a:xfrm>
          <a:prstGeom prst="rect">
            <a:avLst/>
          </a:prstGeom>
        </p:spPr>
      </p:pic>
      <p:sp>
        <p:nvSpPr>
          <p:cNvPr id="146" name="矩形 145">
            <a:extLst>
              <a:ext uri="{FF2B5EF4-FFF2-40B4-BE49-F238E27FC236}">
                <a16:creationId xmlns:a16="http://schemas.microsoft.com/office/drawing/2014/main" id="{F9313C84-B505-054C-8E00-368972EC7374}"/>
              </a:ext>
            </a:extLst>
          </p:cNvPr>
          <p:cNvSpPr/>
          <p:nvPr/>
        </p:nvSpPr>
        <p:spPr>
          <a:xfrm>
            <a:off x="5100367" y="4830302"/>
            <a:ext cx="2149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bg1"/>
                </a:solidFill>
              </a:rPr>
              <a:t>Storage  |  Database</a:t>
            </a: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C81F031E-B94B-0446-8DA5-72A9B17AD7F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77091" y="3815226"/>
            <a:ext cx="877742" cy="877742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34397004-D3A6-AB4F-8670-D8D63118CD9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164217" y="2400636"/>
            <a:ext cx="785208" cy="785208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DF481FDF-D8B2-D84E-83FD-913FD92F6D1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130073" y="4474431"/>
            <a:ext cx="811437" cy="811437"/>
          </a:xfrm>
          <a:prstGeom prst="rect">
            <a:avLst/>
          </a:prstGeom>
        </p:spPr>
      </p:pic>
      <p:sp>
        <p:nvSpPr>
          <p:cNvPr id="57" name="向右箭號 56">
            <a:extLst>
              <a:ext uri="{FF2B5EF4-FFF2-40B4-BE49-F238E27FC236}">
                <a16:creationId xmlns:a16="http://schemas.microsoft.com/office/drawing/2014/main" id="{04922B75-C008-104D-B4F8-FC7DDE1F9E1B}"/>
              </a:ext>
            </a:extLst>
          </p:cNvPr>
          <p:cNvSpPr/>
          <p:nvPr/>
        </p:nvSpPr>
        <p:spPr>
          <a:xfrm>
            <a:off x="9443950" y="2811434"/>
            <a:ext cx="860357" cy="234015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58" name="上彎箭號 57">
            <a:extLst>
              <a:ext uri="{FF2B5EF4-FFF2-40B4-BE49-F238E27FC236}">
                <a16:creationId xmlns:a16="http://schemas.microsoft.com/office/drawing/2014/main" id="{4EBC8950-6676-CF4F-A9C0-BEC578AC7350}"/>
              </a:ext>
            </a:extLst>
          </p:cNvPr>
          <p:cNvSpPr/>
          <p:nvPr/>
        </p:nvSpPr>
        <p:spPr>
          <a:xfrm rot="10800000" flipH="1">
            <a:off x="9432907" y="3347950"/>
            <a:ext cx="922520" cy="1113559"/>
          </a:xfrm>
          <a:prstGeom prst="bentUpArrow">
            <a:avLst>
              <a:gd name="adj1" fmla="val 12506"/>
              <a:gd name="adj2" fmla="val 11811"/>
              <a:gd name="adj3" fmla="val 12754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426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BD6509-57FA-3D42-B6D2-27C1C384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5052603-2D54-DB4A-B6FB-77E4AE4F20ED}" type="slidenum">
              <a:rPr kumimoji="1" lang="zh-TW" altLang="en-US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pPr/>
              <a:t>12</a:t>
            </a:fld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6B779-B2CD-E24C-9A5C-A7ADCE662A87}"/>
              </a:ext>
            </a:extLst>
          </p:cNvPr>
          <p:cNvSpPr txBox="1">
            <a:spLocks/>
          </p:cNvSpPr>
          <p:nvPr/>
        </p:nvSpPr>
        <p:spPr>
          <a:xfrm>
            <a:off x="494608" y="569037"/>
            <a:ext cx="8450315" cy="6546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軟體服務流程圖</a:t>
            </a:r>
            <a:endParaRPr lang="en" altLang="zh-TW" sz="380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0C5F0FB4-3F0E-7E46-B12C-1AA2E9F72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531" y="1238156"/>
            <a:ext cx="1157841" cy="231568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59D63245-6926-5A4A-9675-609A55257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1" t="3386" r="56713" b="2923"/>
          <a:stretch/>
        </p:blipFill>
        <p:spPr>
          <a:xfrm>
            <a:off x="10695108" y="3680381"/>
            <a:ext cx="1017361" cy="1772139"/>
          </a:xfrm>
          <a:prstGeom prst="rect">
            <a:avLst/>
          </a:prstGeom>
        </p:spPr>
      </p:pic>
      <p:sp>
        <p:nvSpPr>
          <p:cNvPr id="107" name="Google Shape;211;p16">
            <a:extLst>
              <a:ext uri="{FF2B5EF4-FFF2-40B4-BE49-F238E27FC236}">
                <a16:creationId xmlns:a16="http://schemas.microsoft.com/office/drawing/2014/main" id="{ECE678E5-87E9-3241-9F06-C40930E2A502}"/>
              </a:ext>
            </a:extLst>
          </p:cNvPr>
          <p:cNvSpPr/>
          <p:nvPr/>
        </p:nvSpPr>
        <p:spPr>
          <a:xfrm>
            <a:off x="231823" y="4326590"/>
            <a:ext cx="551032" cy="76958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359CD9"/>
              </a:gs>
              <a:gs pos="46000">
                <a:srgbClr val="3187CA"/>
              </a:gs>
              <a:gs pos="100000">
                <a:srgbClr val="2E5AA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100" b="1" dirty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即時</a:t>
            </a:r>
          </a:p>
          <a:p>
            <a:pPr algn="ctr"/>
            <a:r>
              <a:rPr kumimoji="1"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串流</a:t>
            </a:r>
          </a:p>
          <a:p>
            <a:pPr algn="ctr"/>
            <a:r>
              <a:rPr kumimoji="1"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</a:t>
            </a:r>
          </a:p>
        </p:txBody>
      </p:sp>
      <p:sp>
        <p:nvSpPr>
          <p:cNvPr id="108" name="Google Shape;212;p16">
            <a:extLst>
              <a:ext uri="{FF2B5EF4-FFF2-40B4-BE49-F238E27FC236}">
                <a16:creationId xmlns:a16="http://schemas.microsoft.com/office/drawing/2014/main" id="{789AF7F7-53C2-4042-8561-1551A26A1A2D}"/>
              </a:ext>
            </a:extLst>
          </p:cNvPr>
          <p:cNvSpPr/>
          <p:nvPr/>
        </p:nvSpPr>
        <p:spPr>
          <a:xfrm>
            <a:off x="231823" y="2145108"/>
            <a:ext cx="551856" cy="76958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43000">
                <a:schemeClr val="tx1">
                  <a:lumMod val="65000"/>
                  <a:lumOff val="35000"/>
                </a:schemeClr>
              </a:gs>
              <a:gs pos="97000">
                <a:schemeClr val="bg2">
                  <a:lumMod val="2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批次</a:t>
            </a:r>
            <a:endParaRPr kumimoji="1" lang="en-US" altLang="zh-TW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11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</a:t>
            </a:r>
            <a:endParaRPr kumimoji="1" sz="11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6A56E267-124A-6A49-849B-5CC93AE8C483}"/>
              </a:ext>
            </a:extLst>
          </p:cNvPr>
          <p:cNvSpPr/>
          <p:nvPr/>
        </p:nvSpPr>
        <p:spPr>
          <a:xfrm>
            <a:off x="1131267" y="1256991"/>
            <a:ext cx="9169400" cy="56010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21EFC267-D7A0-EF42-A3F8-DFE89B0BE3ED}"/>
              </a:ext>
            </a:extLst>
          </p:cNvPr>
          <p:cNvSpPr/>
          <p:nvPr/>
        </p:nvSpPr>
        <p:spPr>
          <a:xfrm>
            <a:off x="1846260" y="1776819"/>
            <a:ext cx="1090049" cy="346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資料匯流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C5FD4844-7968-BE4C-9116-ACB2C986B76B}"/>
              </a:ext>
            </a:extLst>
          </p:cNvPr>
          <p:cNvSpPr/>
          <p:nvPr/>
        </p:nvSpPr>
        <p:spPr>
          <a:xfrm>
            <a:off x="1332527" y="2187511"/>
            <a:ext cx="2103576" cy="20894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022A09D6-63C6-4F4E-8F68-E66A5FEDA575}"/>
              </a:ext>
            </a:extLst>
          </p:cNvPr>
          <p:cNvSpPr/>
          <p:nvPr/>
        </p:nvSpPr>
        <p:spPr>
          <a:xfrm>
            <a:off x="1332527" y="4277008"/>
            <a:ext cx="2103576" cy="24057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b="1" dirty="0"/>
          </a:p>
        </p:txBody>
      </p:sp>
      <p:cxnSp>
        <p:nvCxnSpPr>
          <p:cNvPr id="146" name="肘形接點 145">
            <a:extLst>
              <a:ext uri="{FF2B5EF4-FFF2-40B4-BE49-F238E27FC236}">
                <a16:creationId xmlns:a16="http://schemas.microsoft.com/office/drawing/2014/main" id="{22AFBA4E-BA87-A44A-95AD-8C350917B1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821233" y="4106386"/>
            <a:ext cx="4730182" cy="422661"/>
          </a:xfrm>
          <a:prstGeom prst="bentConnector3">
            <a:avLst>
              <a:gd name="adj1" fmla="val 99831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肘形接點 146">
            <a:extLst>
              <a:ext uri="{FF2B5EF4-FFF2-40B4-BE49-F238E27FC236}">
                <a16:creationId xmlns:a16="http://schemas.microsoft.com/office/drawing/2014/main" id="{7FA53B9B-3426-5644-BBED-312D386EC21A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2206" y="4118906"/>
            <a:ext cx="4738424" cy="389377"/>
          </a:xfrm>
          <a:prstGeom prst="bentConnector3">
            <a:avLst>
              <a:gd name="adj1" fmla="val 10003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Google Shape;187;p16">
            <a:extLst>
              <a:ext uri="{FF2B5EF4-FFF2-40B4-BE49-F238E27FC236}">
                <a16:creationId xmlns:a16="http://schemas.microsoft.com/office/drawing/2014/main" id="{A039C004-C488-8544-84B8-99B7A30D685B}"/>
              </a:ext>
            </a:extLst>
          </p:cNvPr>
          <p:cNvSpPr/>
          <p:nvPr/>
        </p:nvSpPr>
        <p:spPr>
          <a:xfrm>
            <a:off x="1732731" y="2395998"/>
            <a:ext cx="1303168" cy="32375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批次資料擷取</a:t>
            </a:r>
            <a:endParaRPr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9" name="Google Shape;187;p16">
            <a:extLst>
              <a:ext uri="{FF2B5EF4-FFF2-40B4-BE49-F238E27FC236}">
                <a16:creationId xmlns:a16="http://schemas.microsoft.com/office/drawing/2014/main" id="{E34689C6-3784-8949-9AAA-375FC0E6ACE9}"/>
              </a:ext>
            </a:extLst>
          </p:cNvPr>
          <p:cNvSpPr/>
          <p:nvPr/>
        </p:nvSpPr>
        <p:spPr>
          <a:xfrm>
            <a:off x="1746065" y="4491217"/>
            <a:ext cx="1303168" cy="32375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串流資料擷取</a:t>
            </a: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742CAB78-68A6-3642-AABE-F8CF27A40558}"/>
              </a:ext>
            </a:extLst>
          </p:cNvPr>
          <p:cNvSpPr txBox="1"/>
          <p:nvPr/>
        </p:nvSpPr>
        <p:spPr>
          <a:xfrm>
            <a:off x="1396883" y="2928235"/>
            <a:ext cx="1965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171450" lvl="0" indent="-171450"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1200" b="1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sz="1000" dirty="0"/>
              <a:t>從財政部批次抓取發票資料</a:t>
            </a:r>
          </a:p>
          <a:p>
            <a:r>
              <a:rPr lang="zh-TW" altLang="en-US" sz="1000" dirty="0"/>
              <a:t>對非結構化資料進行欄位與資料擷取</a:t>
            </a:r>
          </a:p>
          <a:p>
            <a:r>
              <a:rPr lang="zh-TW" altLang="en-US" sz="1000" dirty="0"/>
              <a:t>提取</a:t>
            </a:r>
            <a:r>
              <a:rPr lang="en-US" altLang="zh-TW" sz="1000" dirty="0"/>
              <a:t>"</a:t>
            </a:r>
            <a:r>
              <a:rPr lang="zh-TW" altLang="en-US" sz="1000" dirty="0"/>
              <a:t>時間</a:t>
            </a:r>
            <a:r>
              <a:rPr lang="en-US" altLang="zh-TW" sz="1000" dirty="0"/>
              <a:t>",”</a:t>
            </a:r>
            <a:r>
              <a:rPr lang="zh-TW" altLang="en-US" sz="1000" dirty="0"/>
              <a:t>購買地址”</a:t>
            </a:r>
            <a:r>
              <a:rPr lang="en-US" altLang="zh-TW" sz="1000" dirty="0"/>
              <a:t>”</a:t>
            </a:r>
            <a:r>
              <a:rPr lang="zh-TW" altLang="en-US" sz="1000" dirty="0"/>
              <a:t>數量”</a:t>
            </a:r>
            <a:r>
              <a:rPr lang="en-US" altLang="zh-TW" sz="1000" dirty="0"/>
              <a:t>, "</a:t>
            </a:r>
            <a:r>
              <a:rPr lang="zh-TW" altLang="en-US" sz="1000" dirty="0"/>
              <a:t>金額</a:t>
            </a:r>
            <a:r>
              <a:rPr lang="en-US" altLang="zh-TW" sz="1000" dirty="0"/>
              <a:t>"</a:t>
            </a:r>
            <a:r>
              <a:rPr lang="zh-TW" altLang="en-US" sz="1000" dirty="0"/>
              <a:t>等成為結構化資料</a:t>
            </a: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7BDD6783-8B6D-784E-A40E-2F1F70229A75}"/>
              </a:ext>
            </a:extLst>
          </p:cNvPr>
          <p:cNvSpPr txBox="1"/>
          <p:nvPr/>
        </p:nvSpPr>
        <p:spPr>
          <a:xfrm>
            <a:off x="1390692" y="4988109"/>
            <a:ext cx="2037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171450" lvl="0" indent="-171450"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1200" b="1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sz="1000" dirty="0"/>
              <a:t>從民眾上傳之資料佇列中抓取物資相關資訊</a:t>
            </a:r>
          </a:p>
          <a:p>
            <a:r>
              <a:rPr lang="zh-TW" altLang="en-US" sz="1000" dirty="0"/>
              <a:t>對非結構化資料進行欄位與資料擷取</a:t>
            </a:r>
          </a:p>
          <a:p>
            <a:r>
              <a:rPr lang="zh-TW" altLang="en-US" sz="1000" dirty="0"/>
              <a:t>提取</a:t>
            </a:r>
            <a:r>
              <a:rPr lang="en-US" altLang="zh-TW" sz="1000" dirty="0"/>
              <a:t>"</a:t>
            </a:r>
            <a:r>
              <a:rPr lang="zh-TW" altLang="en-US" sz="1000" dirty="0"/>
              <a:t>時間</a:t>
            </a:r>
            <a:r>
              <a:rPr lang="en-US" altLang="zh-TW" sz="1000" dirty="0"/>
              <a:t>",”</a:t>
            </a:r>
            <a:r>
              <a:rPr lang="zh-TW" altLang="en-US" sz="1000" dirty="0"/>
              <a:t>購買地址”</a:t>
            </a:r>
            <a:r>
              <a:rPr lang="en-US" altLang="zh-TW" sz="1000" dirty="0"/>
              <a:t>,”</a:t>
            </a:r>
            <a:r>
              <a:rPr lang="zh-TW" altLang="en-US" sz="1000" dirty="0"/>
              <a:t>供貨狀況”等成為結構化資料</a:t>
            </a: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9156AEC6-B1B1-C64C-809D-57D8E7E09932}"/>
              </a:ext>
            </a:extLst>
          </p:cNvPr>
          <p:cNvGrpSpPr/>
          <p:nvPr/>
        </p:nvGrpSpPr>
        <p:grpSpPr>
          <a:xfrm>
            <a:off x="3539224" y="1776819"/>
            <a:ext cx="2105601" cy="4902973"/>
            <a:chOff x="2696871" y="1280769"/>
            <a:chExt cx="2247876" cy="4638174"/>
          </a:xfrm>
        </p:grpSpPr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09E7925F-390E-9F40-9EFF-D2AECD0A9185}"/>
                </a:ext>
              </a:extLst>
            </p:cNvPr>
            <p:cNvSpPr/>
            <p:nvPr/>
          </p:nvSpPr>
          <p:spPr>
            <a:xfrm>
              <a:off x="2699034" y="3065234"/>
              <a:ext cx="2232662" cy="13815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1E3C0C5A-6B54-684C-B07D-1F4BAB309749}"/>
                </a:ext>
              </a:extLst>
            </p:cNvPr>
            <p:cNvSpPr/>
            <p:nvPr/>
          </p:nvSpPr>
          <p:spPr>
            <a:xfrm>
              <a:off x="3240039" y="1280769"/>
              <a:ext cx="1163703" cy="320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TW" altLang="en-US" sz="16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資料整合</a:t>
              </a: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CC1D9BA5-0F89-194D-8CEF-70065CE6579A}"/>
                </a:ext>
              </a:extLst>
            </p:cNvPr>
            <p:cNvSpPr/>
            <p:nvPr/>
          </p:nvSpPr>
          <p:spPr>
            <a:xfrm>
              <a:off x="2699033" y="1669281"/>
              <a:ext cx="2245714" cy="141224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5C5DE4E8-6071-4848-9A1B-144D99B74FBD}"/>
                </a:ext>
              </a:extLst>
            </p:cNvPr>
            <p:cNvSpPr/>
            <p:nvPr/>
          </p:nvSpPr>
          <p:spPr>
            <a:xfrm>
              <a:off x="2699033" y="4432609"/>
              <a:ext cx="2232663" cy="148632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cxnSp>
          <p:nvCxnSpPr>
            <p:cNvPr id="135" name="肘形接點 134">
              <a:extLst>
                <a:ext uri="{FF2B5EF4-FFF2-40B4-BE49-F238E27FC236}">
                  <a16:creationId xmlns:a16="http://schemas.microsoft.com/office/drawing/2014/main" id="{503BE368-21A1-9A43-8680-1079D6A6296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60189" y="3475966"/>
              <a:ext cx="4479659" cy="406295"/>
            </a:xfrm>
            <a:prstGeom prst="bentConnector3">
              <a:avLst>
                <a:gd name="adj1" fmla="val 10006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肘形接點 135">
              <a:extLst>
                <a:ext uri="{FF2B5EF4-FFF2-40B4-BE49-F238E27FC236}">
                  <a16:creationId xmlns:a16="http://schemas.microsoft.com/office/drawing/2014/main" id="{E31FE578-2B9B-3D4D-9606-CEE75D06D37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499109" y="3486350"/>
              <a:ext cx="4479655" cy="385522"/>
            </a:xfrm>
            <a:prstGeom prst="bentConnector3">
              <a:avLst>
                <a:gd name="adj1" fmla="val 9988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Google Shape;187;p16">
              <a:extLst>
                <a:ext uri="{FF2B5EF4-FFF2-40B4-BE49-F238E27FC236}">
                  <a16:creationId xmlns:a16="http://schemas.microsoft.com/office/drawing/2014/main" id="{774BA70D-611E-C644-98CD-50A9D8014DA2}"/>
                </a:ext>
              </a:extLst>
            </p:cNvPr>
            <p:cNvSpPr/>
            <p:nvPr/>
          </p:nvSpPr>
          <p:spPr>
            <a:xfrm>
              <a:off x="3126279" y="1866508"/>
              <a:ext cx="1391223" cy="30626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TW" altLang="en-US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資料清理</a:t>
              </a:r>
            </a:p>
          </p:txBody>
        </p:sp>
        <p:sp>
          <p:nvSpPr>
            <p:cNvPr id="138" name="Google Shape;187;p16">
              <a:extLst>
                <a:ext uri="{FF2B5EF4-FFF2-40B4-BE49-F238E27FC236}">
                  <a16:creationId xmlns:a16="http://schemas.microsoft.com/office/drawing/2014/main" id="{DCB13090-A3E9-E342-85E6-38622C386313}"/>
                </a:ext>
              </a:extLst>
            </p:cNvPr>
            <p:cNvSpPr/>
            <p:nvPr/>
          </p:nvSpPr>
          <p:spPr>
            <a:xfrm>
              <a:off x="3126279" y="4620061"/>
              <a:ext cx="1391223" cy="30626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TW" altLang="en-US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去識別化</a:t>
              </a:r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A5F9F7B8-A6F5-3340-8948-804CBB2544F5}"/>
                </a:ext>
              </a:extLst>
            </p:cNvPr>
            <p:cNvSpPr txBox="1"/>
            <p:nvPr/>
          </p:nvSpPr>
          <p:spPr>
            <a:xfrm>
              <a:off x="2781720" y="2252993"/>
              <a:ext cx="2010351" cy="669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TW" altLang="en-US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刪除非必要欄位與資料</a:t>
              </a:r>
            </a:p>
            <a:p>
              <a:pPr marL="171450" indent="-171450"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TW" altLang="en-US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資料缺漏處理</a:t>
              </a:r>
            </a:p>
            <a:p>
              <a:pPr marL="171450" indent="-171450"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TW" altLang="en-US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資料型別轉換</a:t>
              </a:r>
            </a:p>
            <a:p>
              <a:pPr marL="171450" indent="-171450"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TW" altLang="en-US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資料一致性檢查</a:t>
              </a:r>
            </a:p>
          </p:txBody>
        </p:sp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4CF5902C-E67F-944B-B630-ABACCC64EAD9}"/>
                </a:ext>
              </a:extLst>
            </p:cNvPr>
            <p:cNvSpPr txBox="1"/>
            <p:nvPr/>
          </p:nvSpPr>
          <p:spPr>
            <a:xfrm>
              <a:off x="2768979" y="4999704"/>
              <a:ext cx="2041994" cy="815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71450" lvl="0" indent="-171450"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•"/>
                <a:defRPr sz="1200" b="1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pPr>
                <a:buClr>
                  <a:schemeClr val="bg1"/>
                </a:buClr>
              </a:pPr>
              <a:r>
                <a:rPr lang="zh-TW" altLang="en-US" sz="1000" dirty="0">
                  <a:solidFill>
                    <a:schemeClr val="bg1"/>
                  </a:solidFill>
                </a:rPr>
                <a:t>有個資疑慮之數值欄位進行</a:t>
              </a:r>
              <a:r>
                <a:rPr lang="en-US" altLang="zh-TW" sz="1000" dirty="0">
                  <a:solidFill>
                    <a:schemeClr val="bg1"/>
                  </a:solidFill>
                </a:rPr>
                <a:t>"</a:t>
              </a:r>
              <a:r>
                <a:rPr lang="zh-TW" altLang="en-US" sz="1000" dirty="0">
                  <a:solidFill>
                    <a:schemeClr val="bg1"/>
                  </a:solidFill>
                </a:rPr>
                <a:t>概化處理</a:t>
              </a:r>
              <a:r>
                <a:rPr lang="en-US" altLang="zh-TW" sz="1000" dirty="0">
                  <a:solidFill>
                    <a:schemeClr val="bg1"/>
                  </a:solidFill>
                </a:rPr>
                <a:t>"</a:t>
              </a:r>
            </a:p>
            <a:p>
              <a:pPr>
                <a:buClr>
                  <a:schemeClr val="bg1"/>
                </a:buClr>
              </a:pPr>
              <a:r>
                <a:rPr lang="zh-TW" altLang="en-US" sz="1000" dirty="0">
                  <a:solidFill>
                    <a:schemeClr val="bg1"/>
                  </a:solidFill>
                </a:rPr>
                <a:t>有個資疑慮的直接識別欄位進行</a:t>
              </a:r>
              <a:r>
                <a:rPr lang="en-US" altLang="zh-TW" sz="1000" dirty="0">
                  <a:solidFill>
                    <a:schemeClr val="bg1"/>
                  </a:solidFill>
                </a:rPr>
                <a:t>"</a:t>
              </a:r>
              <a:r>
                <a:rPr lang="zh-TW" altLang="en-US" sz="1000" dirty="0">
                  <a:solidFill>
                    <a:schemeClr val="bg1"/>
                  </a:solidFill>
                </a:rPr>
                <a:t>假名化處理</a:t>
              </a:r>
              <a:r>
                <a:rPr lang="en-US" altLang="zh-TW" sz="1000" dirty="0">
                  <a:solidFill>
                    <a:schemeClr val="bg1"/>
                  </a:solidFill>
                </a:rPr>
                <a:t>"</a:t>
              </a:r>
              <a:r>
                <a:rPr lang="zh-TW" altLang="en-US" sz="1000" dirty="0">
                  <a:solidFill>
                    <a:schemeClr val="bg1"/>
                  </a:solidFill>
                </a:rPr>
                <a:t>或刪除</a:t>
              </a:r>
            </a:p>
            <a:p>
              <a:pPr>
                <a:buClr>
                  <a:schemeClr val="bg1"/>
                </a:buClr>
              </a:pPr>
              <a:r>
                <a:rPr lang="zh-TW" altLang="en-US" sz="1000" dirty="0">
                  <a:solidFill>
                    <a:schemeClr val="bg1"/>
                  </a:solidFill>
                </a:rPr>
                <a:t>不同資料表的勾稽處理</a:t>
              </a:r>
            </a:p>
          </p:txBody>
        </p:sp>
        <p:sp>
          <p:nvSpPr>
            <p:cNvPr id="141" name="Google Shape;187;p16">
              <a:extLst>
                <a:ext uri="{FF2B5EF4-FFF2-40B4-BE49-F238E27FC236}">
                  <a16:creationId xmlns:a16="http://schemas.microsoft.com/office/drawing/2014/main" id="{921D0E81-AC7E-DE40-B3DC-16C71D2A3947}"/>
                </a:ext>
              </a:extLst>
            </p:cNvPr>
            <p:cNvSpPr/>
            <p:nvPr/>
          </p:nvSpPr>
          <p:spPr>
            <a:xfrm>
              <a:off x="3125405" y="3265732"/>
              <a:ext cx="1391223" cy="30626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TW" altLang="en-US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資料聚合</a:t>
              </a:r>
            </a:p>
          </p:txBody>
        </p:sp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9C367E94-BA5F-4249-8789-744C8E436312}"/>
                </a:ext>
              </a:extLst>
            </p:cNvPr>
            <p:cNvSpPr txBox="1"/>
            <p:nvPr/>
          </p:nvSpPr>
          <p:spPr>
            <a:xfrm>
              <a:off x="2759250" y="3629669"/>
              <a:ext cx="2172447" cy="669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TW" altLang="en-US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將指定資料根據時間區段整合</a:t>
              </a:r>
            </a:p>
            <a:p>
              <a:pPr marL="171450" lvl="0" indent="-171450"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TW" altLang="en-US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將指定資料按特定地區整合</a:t>
              </a:r>
            </a:p>
            <a:p>
              <a:pPr marL="171450" lvl="0" indent="-171450"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zh-TW" altLang="en-US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進行來源為</a:t>
              </a:r>
              <a:r>
                <a:rPr lang="en-US" altLang="zh-TW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"</a:t>
              </a:r>
              <a:r>
                <a:rPr lang="zh-TW" altLang="en-US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批次資料</a:t>
              </a:r>
              <a:r>
                <a:rPr lang="en-US" altLang="zh-TW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"</a:t>
              </a:r>
              <a:r>
                <a:rPr lang="zh-TW" altLang="en-US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與</a:t>
              </a:r>
              <a:r>
                <a:rPr lang="en-US" altLang="zh-TW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"</a:t>
              </a:r>
              <a:r>
                <a:rPr lang="zh-TW" altLang="en-US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串流資料</a:t>
              </a:r>
              <a:r>
                <a:rPr lang="en-US" altLang="zh-TW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" </a:t>
              </a:r>
              <a:r>
                <a:rPr lang="zh-TW" altLang="en-US" sz="1000" b="1" dirty="0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的資料整併</a:t>
              </a:r>
            </a:p>
          </p:txBody>
        </p: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BD1B66FB-16EE-B447-81D0-E7D8ECC721DD}"/>
              </a:ext>
            </a:extLst>
          </p:cNvPr>
          <p:cNvGrpSpPr/>
          <p:nvPr/>
        </p:nvGrpSpPr>
        <p:grpSpPr>
          <a:xfrm>
            <a:off x="5746811" y="1776819"/>
            <a:ext cx="2111364" cy="4896284"/>
            <a:chOff x="5102087" y="1287095"/>
            <a:chExt cx="2254028" cy="4631847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86FD4F08-EA57-324F-9208-781B6F236588}"/>
                </a:ext>
              </a:extLst>
            </p:cNvPr>
            <p:cNvSpPr/>
            <p:nvPr/>
          </p:nvSpPr>
          <p:spPr>
            <a:xfrm>
              <a:off x="5647421" y="1287095"/>
              <a:ext cx="1163703" cy="322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TW" altLang="en-US" sz="16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資料分析</a:t>
              </a: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697C4B4-D891-4D4B-B92B-D9E871EFB926}"/>
                </a:ext>
              </a:extLst>
            </p:cNvPr>
            <p:cNvSpPr/>
            <p:nvPr/>
          </p:nvSpPr>
          <p:spPr>
            <a:xfrm>
              <a:off x="5106415" y="1675606"/>
              <a:ext cx="2245714" cy="200436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b="1" dirty="0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7CF7994F-E2A5-3542-9D8D-A22C904A571C}"/>
                </a:ext>
              </a:extLst>
            </p:cNvPr>
            <p:cNvSpPr/>
            <p:nvPr/>
          </p:nvSpPr>
          <p:spPr>
            <a:xfrm>
              <a:off x="5106415" y="3652254"/>
              <a:ext cx="2245714" cy="226668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b="1" dirty="0"/>
            </a:p>
          </p:txBody>
        </p:sp>
        <p:cxnSp>
          <p:nvCxnSpPr>
            <p:cNvPr id="125" name="肘形接點 124">
              <a:extLst>
                <a:ext uri="{FF2B5EF4-FFF2-40B4-BE49-F238E27FC236}">
                  <a16:creationId xmlns:a16="http://schemas.microsoft.com/office/drawing/2014/main" id="{C279E08C-14F2-A947-ABA3-46B98F0F186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078329" y="3477164"/>
              <a:ext cx="4465536" cy="418020"/>
            </a:xfrm>
            <a:prstGeom prst="bentConnector3">
              <a:avLst>
                <a:gd name="adj1" fmla="val 10022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肘形接點 125">
              <a:extLst>
                <a:ext uri="{FF2B5EF4-FFF2-40B4-BE49-F238E27FC236}">
                  <a16:creationId xmlns:a16="http://schemas.microsoft.com/office/drawing/2014/main" id="{C3B9D199-F35F-AB47-8290-2DD4E6EFE76D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914955" y="3477778"/>
              <a:ext cx="4473327" cy="408993"/>
            </a:xfrm>
            <a:prstGeom prst="bentConnector3">
              <a:avLst>
                <a:gd name="adj1" fmla="val 9995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Google Shape;187;p16">
              <a:extLst>
                <a:ext uri="{FF2B5EF4-FFF2-40B4-BE49-F238E27FC236}">
                  <a16:creationId xmlns:a16="http://schemas.microsoft.com/office/drawing/2014/main" id="{FFF6C327-0150-5446-ACE4-5806364F3332}"/>
                </a:ext>
              </a:extLst>
            </p:cNvPr>
            <p:cNvSpPr/>
            <p:nvPr/>
          </p:nvSpPr>
          <p:spPr>
            <a:xfrm>
              <a:off x="5533661" y="1872833"/>
              <a:ext cx="1391223" cy="30626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TW" altLang="en-US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統計模型</a:t>
              </a:r>
            </a:p>
          </p:txBody>
        </p:sp>
        <p:sp>
          <p:nvSpPr>
            <p:cNvPr id="128" name="Google Shape;187;p16">
              <a:extLst>
                <a:ext uri="{FF2B5EF4-FFF2-40B4-BE49-F238E27FC236}">
                  <a16:creationId xmlns:a16="http://schemas.microsoft.com/office/drawing/2014/main" id="{C42CDD5B-04D1-524C-9227-445225045EAC}"/>
                </a:ext>
              </a:extLst>
            </p:cNvPr>
            <p:cNvSpPr/>
            <p:nvPr/>
          </p:nvSpPr>
          <p:spPr>
            <a:xfrm>
              <a:off x="5533661" y="3854894"/>
              <a:ext cx="1391223" cy="306265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zh-TW" altLang="en-US" sz="12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預測分析</a:t>
              </a: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F7A35082-17BD-9549-A059-D46348699DAB}"/>
                </a:ext>
              </a:extLst>
            </p:cNvPr>
            <p:cNvSpPr txBox="1"/>
            <p:nvPr/>
          </p:nvSpPr>
          <p:spPr>
            <a:xfrm>
              <a:off x="5111486" y="2380696"/>
              <a:ext cx="2235572" cy="110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71450" lvl="0" indent="-171450"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•"/>
                <a:defRPr sz="1200" b="1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sz="1000" dirty="0"/>
                <a:t>建立各種物資之供應統計分類資訊</a:t>
              </a:r>
              <a:r>
                <a:rPr lang="en-US" altLang="zh-TW" sz="1000" dirty="0"/>
                <a:t>(</a:t>
              </a:r>
              <a:r>
                <a:rPr lang="zh-TW" altLang="en-US" sz="1000" dirty="0"/>
                <a:t>狀態紅綠燈</a:t>
              </a:r>
              <a:r>
                <a:rPr lang="en-US" altLang="zh-TW" sz="1000" dirty="0"/>
                <a:t>)</a:t>
              </a:r>
            </a:p>
            <a:p>
              <a:r>
                <a:rPr lang="zh-TW" altLang="en-US" sz="1000" dirty="0"/>
                <a:t>建立各種物資之波動統計連續資訊</a:t>
              </a:r>
              <a:r>
                <a:rPr lang="en-US" altLang="zh-TW" sz="1000" dirty="0"/>
                <a:t>(</a:t>
              </a:r>
              <a:r>
                <a:rPr lang="zh-TW" altLang="en-US" sz="1000" dirty="0"/>
                <a:t>趨勢圖表</a:t>
              </a:r>
              <a:r>
                <a:rPr lang="en-US" altLang="zh-TW" sz="1000" dirty="0"/>
                <a:t>)</a:t>
              </a:r>
            </a:p>
            <a:p>
              <a:r>
                <a:rPr lang="zh-TW" altLang="en-US" sz="1000" dirty="0"/>
                <a:t>建立物資數據模型與資訊，提供圖表或紅綠燈狀況資訊等所需資料</a:t>
              </a: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EDEF0E8B-CC12-5248-BA9A-61056F32F659}"/>
                </a:ext>
              </a:extLst>
            </p:cNvPr>
            <p:cNvSpPr txBox="1"/>
            <p:nvPr/>
          </p:nvSpPr>
          <p:spPr>
            <a:xfrm>
              <a:off x="5165041" y="4307260"/>
              <a:ext cx="2062538" cy="960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171450" lvl="0" indent="-171450"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•"/>
                <a:defRPr sz="1200" b="1">
                  <a:solidFill>
                    <a:schemeClr val="tx2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defRPr>
              </a:lvl1pPr>
            </a:lstStyle>
            <a:p>
              <a:r>
                <a:rPr lang="zh-TW" altLang="en-US" sz="1000" dirty="0"/>
                <a:t>建立供應與需求資料之預測規則</a:t>
              </a:r>
            </a:p>
            <a:p>
              <a:r>
                <a:rPr lang="zh-TW" altLang="en-US" sz="1000" dirty="0"/>
                <a:t>建立歷史物資供需消長之預測規則</a:t>
              </a:r>
            </a:p>
            <a:p>
              <a:r>
                <a:rPr lang="zh-TW" altLang="en-US" sz="1000" dirty="0"/>
                <a:t>提供各類規則給預測與警示服務</a:t>
              </a:r>
            </a:p>
          </p:txBody>
        </p:sp>
      </p:grpSp>
      <p:sp>
        <p:nvSpPr>
          <p:cNvPr id="113" name="矩形 112">
            <a:extLst>
              <a:ext uri="{FF2B5EF4-FFF2-40B4-BE49-F238E27FC236}">
                <a16:creationId xmlns:a16="http://schemas.microsoft.com/office/drawing/2014/main" id="{92E4FF3C-2E70-F24F-8EBE-06629DEFB09F}"/>
              </a:ext>
            </a:extLst>
          </p:cNvPr>
          <p:cNvSpPr/>
          <p:nvPr/>
        </p:nvSpPr>
        <p:spPr>
          <a:xfrm>
            <a:off x="8328282" y="1781492"/>
            <a:ext cx="1413785" cy="34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前端資料服務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0BF48D66-7969-714D-A1EB-4D597660B7E6}"/>
              </a:ext>
            </a:extLst>
          </p:cNvPr>
          <p:cNvSpPr/>
          <p:nvPr/>
        </p:nvSpPr>
        <p:spPr>
          <a:xfrm>
            <a:off x="7965057" y="2187512"/>
            <a:ext cx="2103575" cy="21450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85507323-79AC-F24A-83C5-B6180046D2E4}"/>
              </a:ext>
            </a:extLst>
          </p:cNvPr>
          <p:cNvSpPr/>
          <p:nvPr/>
        </p:nvSpPr>
        <p:spPr>
          <a:xfrm>
            <a:off x="7965057" y="4311974"/>
            <a:ext cx="2103575" cy="23670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b="1" dirty="0"/>
          </a:p>
        </p:txBody>
      </p:sp>
      <p:cxnSp>
        <p:nvCxnSpPr>
          <p:cNvPr id="116" name="肘形接點 115">
            <a:extLst>
              <a:ext uri="{FF2B5EF4-FFF2-40B4-BE49-F238E27FC236}">
                <a16:creationId xmlns:a16="http://schemas.microsoft.com/office/drawing/2014/main" id="{0928E4F6-ECDD-294B-8C9D-AA7882789DF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76293" y="4133153"/>
            <a:ext cx="4735399" cy="357869"/>
          </a:xfrm>
          <a:prstGeom prst="bentConnector3">
            <a:avLst>
              <a:gd name="adj1" fmla="val 997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肘形接點 116">
            <a:extLst>
              <a:ext uri="{FF2B5EF4-FFF2-40B4-BE49-F238E27FC236}">
                <a16:creationId xmlns:a16="http://schemas.microsoft.com/office/drawing/2014/main" id="{264D29A2-2D22-1644-9263-C1502D458E9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09060" y="4115462"/>
            <a:ext cx="4735397" cy="393245"/>
          </a:xfrm>
          <a:prstGeom prst="bentConnector3">
            <a:avLst>
              <a:gd name="adj1" fmla="val 100063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Google Shape;187;p16">
            <a:extLst>
              <a:ext uri="{FF2B5EF4-FFF2-40B4-BE49-F238E27FC236}">
                <a16:creationId xmlns:a16="http://schemas.microsoft.com/office/drawing/2014/main" id="{C5326142-24E4-D74F-9E15-9EA308FF5F59}"/>
              </a:ext>
            </a:extLst>
          </p:cNvPr>
          <p:cNvSpPr/>
          <p:nvPr/>
        </p:nvSpPr>
        <p:spPr>
          <a:xfrm>
            <a:off x="8365261" y="2395999"/>
            <a:ext cx="1303167" cy="45351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</a:t>
            </a:r>
            <a:r>
              <a:rPr lang="en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資訊整合</a:t>
            </a:r>
          </a:p>
          <a:p>
            <a:pPr lvl="0" algn="ctr"/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查詢服務</a:t>
            </a:r>
          </a:p>
        </p:txBody>
      </p:sp>
      <p:sp>
        <p:nvSpPr>
          <p:cNvPr id="119" name="Google Shape;187;p16">
            <a:extLst>
              <a:ext uri="{FF2B5EF4-FFF2-40B4-BE49-F238E27FC236}">
                <a16:creationId xmlns:a16="http://schemas.microsoft.com/office/drawing/2014/main" id="{17B9E69D-6726-CA4A-AD46-6E5CB5E51CFF}"/>
              </a:ext>
            </a:extLst>
          </p:cNvPr>
          <p:cNvSpPr/>
          <p:nvPr/>
        </p:nvSpPr>
        <p:spPr>
          <a:xfrm>
            <a:off x="8322926" y="4491217"/>
            <a:ext cx="1350141" cy="32375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預測與警示服務</a:t>
            </a: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37F4F04C-18F8-144E-89A5-FFCF2DB4518F}"/>
              </a:ext>
            </a:extLst>
          </p:cNvPr>
          <p:cNvSpPr txBox="1"/>
          <p:nvPr/>
        </p:nvSpPr>
        <p:spPr>
          <a:xfrm>
            <a:off x="8015992" y="2979592"/>
            <a:ext cx="2018768" cy="86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171450" lvl="0" indent="-171450"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1200" b="1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sz="1000" dirty="0"/>
              <a:t>使用者附近資料查詢</a:t>
            </a:r>
          </a:p>
          <a:p>
            <a:r>
              <a:rPr lang="zh-TW" altLang="en-US" sz="1000" dirty="0"/>
              <a:t>歷史供需資料查詢</a:t>
            </a:r>
          </a:p>
          <a:p>
            <a:r>
              <a:rPr lang="zh-TW" altLang="en-US" sz="1000" dirty="0"/>
              <a:t>歷史金額波動查詢</a:t>
            </a:r>
          </a:p>
          <a:p>
            <a:r>
              <a:rPr lang="zh-TW" altLang="en-US" sz="1000" dirty="0"/>
              <a:t>地區供需查詢</a:t>
            </a:r>
          </a:p>
          <a:p>
            <a:r>
              <a:rPr lang="zh-TW" altLang="en-US" sz="1000" dirty="0"/>
              <a:t>指定物資之全國相關資料查詢</a:t>
            </a: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8D930F74-A536-7B49-8730-27BFD28C3661}"/>
              </a:ext>
            </a:extLst>
          </p:cNvPr>
          <p:cNvSpPr txBox="1"/>
          <p:nvPr/>
        </p:nvSpPr>
        <p:spPr>
          <a:xfrm>
            <a:off x="8038225" y="4986102"/>
            <a:ext cx="2035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171450" lvl="0" indent="-171450"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1200" b="1">
                <a:solidFill>
                  <a:schemeClr val="tx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sz="1000" dirty="0"/>
              <a:t>全國現有物資異常告警</a:t>
            </a:r>
          </a:p>
          <a:p>
            <a:r>
              <a:rPr lang="zh-TW" altLang="en-US" sz="1000" dirty="0"/>
              <a:t>地區現有物資異常告警</a:t>
            </a:r>
          </a:p>
          <a:p>
            <a:r>
              <a:rPr lang="zh-TW" altLang="en-US" sz="1000" dirty="0"/>
              <a:t>銷售金額異常告警</a:t>
            </a: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168FFE8C-E725-9E47-935D-A1B09C8061A7}"/>
              </a:ext>
            </a:extLst>
          </p:cNvPr>
          <p:cNvSpPr/>
          <p:nvPr/>
        </p:nvSpPr>
        <p:spPr>
          <a:xfrm>
            <a:off x="5017050" y="135531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軟體服務層</a:t>
            </a:r>
          </a:p>
        </p:txBody>
      </p:sp>
      <p:sp>
        <p:nvSpPr>
          <p:cNvPr id="172" name="向右箭號 171">
            <a:extLst>
              <a:ext uri="{FF2B5EF4-FFF2-40B4-BE49-F238E27FC236}">
                <a16:creationId xmlns:a16="http://schemas.microsoft.com/office/drawing/2014/main" id="{1194F491-39D4-2A4D-8686-21D61BBF3FA1}"/>
              </a:ext>
            </a:extLst>
          </p:cNvPr>
          <p:cNvSpPr/>
          <p:nvPr/>
        </p:nvSpPr>
        <p:spPr>
          <a:xfrm>
            <a:off x="864982" y="2417859"/>
            <a:ext cx="422787" cy="306034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73" name="向右箭號 172">
            <a:extLst>
              <a:ext uri="{FF2B5EF4-FFF2-40B4-BE49-F238E27FC236}">
                <a16:creationId xmlns:a16="http://schemas.microsoft.com/office/drawing/2014/main" id="{0F584D36-741F-F546-A93D-1AF6B97D8649}"/>
              </a:ext>
            </a:extLst>
          </p:cNvPr>
          <p:cNvSpPr/>
          <p:nvPr/>
        </p:nvSpPr>
        <p:spPr>
          <a:xfrm>
            <a:off x="911391" y="4558367"/>
            <a:ext cx="422787" cy="306034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4" name="向右箭號 173">
            <a:extLst>
              <a:ext uri="{FF2B5EF4-FFF2-40B4-BE49-F238E27FC236}">
                <a16:creationId xmlns:a16="http://schemas.microsoft.com/office/drawing/2014/main" id="{28956D21-AAD0-1C41-B55B-5B204A0D7EE7}"/>
              </a:ext>
            </a:extLst>
          </p:cNvPr>
          <p:cNvSpPr/>
          <p:nvPr/>
        </p:nvSpPr>
        <p:spPr>
          <a:xfrm rot="5400000">
            <a:off x="4441386" y="3515940"/>
            <a:ext cx="323749" cy="294342"/>
          </a:xfrm>
          <a:prstGeom prst="rightArrow">
            <a:avLst/>
          </a:prstGeom>
          <a:gradFill>
            <a:gsLst>
              <a:gs pos="0">
                <a:schemeClr val="accent3">
                  <a:lumMod val="54000"/>
                  <a:lumOff val="46000"/>
                </a:schemeClr>
              </a:gs>
              <a:gs pos="43000">
                <a:schemeClr val="tx1">
                  <a:lumMod val="48000"/>
                  <a:lumOff val="52000"/>
                </a:schemeClr>
              </a:gs>
              <a:gs pos="97000">
                <a:schemeClr val="bg2">
                  <a:lumMod val="5600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5" name="向右箭號 174">
            <a:extLst>
              <a:ext uri="{FF2B5EF4-FFF2-40B4-BE49-F238E27FC236}">
                <a16:creationId xmlns:a16="http://schemas.microsoft.com/office/drawing/2014/main" id="{53936BE3-E24F-0A47-B817-EBB0155A8B25}"/>
              </a:ext>
            </a:extLst>
          </p:cNvPr>
          <p:cNvSpPr/>
          <p:nvPr/>
        </p:nvSpPr>
        <p:spPr>
          <a:xfrm rot="5400000">
            <a:off x="4441386" y="4958926"/>
            <a:ext cx="323749" cy="294342"/>
          </a:xfrm>
          <a:prstGeom prst="rightArrow">
            <a:avLst/>
          </a:prstGeom>
          <a:gradFill>
            <a:gsLst>
              <a:gs pos="0">
                <a:schemeClr val="accent3">
                  <a:lumMod val="54000"/>
                  <a:lumOff val="46000"/>
                </a:schemeClr>
              </a:gs>
              <a:gs pos="43000">
                <a:schemeClr val="tx1">
                  <a:lumMod val="48000"/>
                  <a:lumOff val="52000"/>
                </a:schemeClr>
              </a:gs>
              <a:gs pos="97000">
                <a:schemeClr val="bg2">
                  <a:lumMod val="5600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6" name="向右箭號 175">
            <a:extLst>
              <a:ext uri="{FF2B5EF4-FFF2-40B4-BE49-F238E27FC236}">
                <a16:creationId xmlns:a16="http://schemas.microsoft.com/office/drawing/2014/main" id="{BE78B80F-CB4D-4A4B-A71E-4D5F0C167DB9}"/>
              </a:ext>
            </a:extLst>
          </p:cNvPr>
          <p:cNvSpPr/>
          <p:nvPr/>
        </p:nvSpPr>
        <p:spPr>
          <a:xfrm rot="5400000">
            <a:off x="6671025" y="4123253"/>
            <a:ext cx="323749" cy="294342"/>
          </a:xfrm>
          <a:prstGeom prst="rightArrow">
            <a:avLst/>
          </a:prstGeom>
          <a:gradFill>
            <a:gsLst>
              <a:gs pos="0">
                <a:schemeClr val="accent3">
                  <a:lumMod val="54000"/>
                  <a:lumOff val="46000"/>
                </a:schemeClr>
              </a:gs>
              <a:gs pos="43000">
                <a:schemeClr val="tx1">
                  <a:lumMod val="48000"/>
                  <a:lumOff val="52000"/>
                </a:schemeClr>
              </a:gs>
              <a:gs pos="97000">
                <a:schemeClr val="bg2">
                  <a:lumMod val="5600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7" name="向右箭號 176">
            <a:extLst>
              <a:ext uri="{FF2B5EF4-FFF2-40B4-BE49-F238E27FC236}">
                <a16:creationId xmlns:a16="http://schemas.microsoft.com/office/drawing/2014/main" id="{E300D7BF-AA72-A744-A1B8-20C264B92ED1}"/>
              </a:ext>
            </a:extLst>
          </p:cNvPr>
          <p:cNvSpPr/>
          <p:nvPr/>
        </p:nvSpPr>
        <p:spPr>
          <a:xfrm>
            <a:off x="2963986" y="1785802"/>
            <a:ext cx="1037121" cy="316909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78" name="向右箭號 177">
            <a:extLst>
              <a:ext uri="{FF2B5EF4-FFF2-40B4-BE49-F238E27FC236}">
                <a16:creationId xmlns:a16="http://schemas.microsoft.com/office/drawing/2014/main" id="{91D0DB11-210B-B941-B4C6-97972A639069}"/>
              </a:ext>
            </a:extLst>
          </p:cNvPr>
          <p:cNvSpPr/>
          <p:nvPr/>
        </p:nvSpPr>
        <p:spPr>
          <a:xfrm>
            <a:off x="5169759" y="1800458"/>
            <a:ext cx="1037121" cy="316909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79" name="向右箭號 178">
            <a:extLst>
              <a:ext uri="{FF2B5EF4-FFF2-40B4-BE49-F238E27FC236}">
                <a16:creationId xmlns:a16="http://schemas.microsoft.com/office/drawing/2014/main" id="{1A7397FA-655B-6645-8A21-6A14142649E4}"/>
              </a:ext>
            </a:extLst>
          </p:cNvPr>
          <p:cNvSpPr/>
          <p:nvPr/>
        </p:nvSpPr>
        <p:spPr>
          <a:xfrm>
            <a:off x="7358253" y="1800458"/>
            <a:ext cx="1037121" cy="316909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dirty="0"/>
          </a:p>
        </p:txBody>
      </p:sp>
      <p:sp>
        <p:nvSpPr>
          <p:cNvPr id="180" name="右大括弧 179">
            <a:extLst>
              <a:ext uri="{FF2B5EF4-FFF2-40B4-BE49-F238E27FC236}">
                <a16:creationId xmlns:a16="http://schemas.microsoft.com/office/drawing/2014/main" id="{A851AA5D-80E3-924E-B8AC-F7295A685B94}"/>
              </a:ext>
            </a:extLst>
          </p:cNvPr>
          <p:cNvSpPr/>
          <p:nvPr/>
        </p:nvSpPr>
        <p:spPr>
          <a:xfrm flipH="1">
            <a:off x="9974287" y="1905816"/>
            <a:ext cx="475771" cy="1497184"/>
          </a:xfrm>
          <a:prstGeom prst="rightBrace">
            <a:avLst>
              <a:gd name="adj1" fmla="val 48905"/>
              <a:gd name="adj2" fmla="val 490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1" name="右大括弧 180">
            <a:extLst>
              <a:ext uri="{FF2B5EF4-FFF2-40B4-BE49-F238E27FC236}">
                <a16:creationId xmlns:a16="http://schemas.microsoft.com/office/drawing/2014/main" id="{A77FBD27-B094-8949-9A4F-27565857FF8D}"/>
              </a:ext>
            </a:extLst>
          </p:cNvPr>
          <p:cNvSpPr/>
          <p:nvPr/>
        </p:nvSpPr>
        <p:spPr>
          <a:xfrm flipH="1">
            <a:off x="9970164" y="3995743"/>
            <a:ext cx="475771" cy="1497184"/>
          </a:xfrm>
          <a:prstGeom prst="rightBrace">
            <a:avLst>
              <a:gd name="adj1" fmla="val 48905"/>
              <a:gd name="adj2" fmla="val 4906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82" name="圖片 181">
            <a:extLst>
              <a:ext uri="{FF2B5EF4-FFF2-40B4-BE49-F238E27FC236}">
                <a16:creationId xmlns:a16="http://schemas.microsoft.com/office/drawing/2014/main" id="{981B3FC4-D6F4-264B-ADB3-25831F186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9" t="25576" r="3335" b="1697"/>
          <a:stretch/>
        </p:blipFill>
        <p:spPr>
          <a:xfrm>
            <a:off x="10478486" y="5602725"/>
            <a:ext cx="1497295" cy="11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1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F9264C8-9AEE-3944-AFA7-BF5B1C969DF3}"/>
              </a:ext>
            </a:extLst>
          </p:cNvPr>
          <p:cNvSpPr/>
          <p:nvPr/>
        </p:nvSpPr>
        <p:spPr>
          <a:xfrm>
            <a:off x="2357208" y="2759747"/>
            <a:ext cx="525570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zh-TW" altLang="en-US" sz="4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成員</a:t>
            </a:r>
            <a:endParaRPr lang="en-US" altLang="zh-TW" sz="48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4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游輝宏     孫振凱</a:t>
            </a:r>
            <a:endParaRPr lang="en-US" altLang="zh-TW" sz="4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4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陳威宇     劉淑馨</a:t>
            </a:r>
            <a:endParaRPr lang="zh-TW" altLang="en-US" sz="48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7116AB-9013-4813-AE2F-2A3935DAC00F}"/>
              </a:ext>
            </a:extLst>
          </p:cNvPr>
          <p:cNvSpPr/>
          <p:nvPr/>
        </p:nvSpPr>
        <p:spPr>
          <a:xfrm>
            <a:off x="1325851" y="1069446"/>
            <a:ext cx="71096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6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屁屁衣免排隊   團隊 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10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平行四邊形 25">
            <a:extLst>
              <a:ext uri="{FF2B5EF4-FFF2-40B4-BE49-F238E27FC236}">
                <a16:creationId xmlns:a16="http://schemas.microsoft.com/office/drawing/2014/main" id="{79093347-80C8-4B48-B4A5-A4AC6C3FDCC8}"/>
              </a:ext>
            </a:extLst>
          </p:cNvPr>
          <p:cNvSpPr/>
          <p:nvPr/>
        </p:nvSpPr>
        <p:spPr>
          <a:xfrm>
            <a:off x="1252386" y="4832515"/>
            <a:ext cx="1033074" cy="629064"/>
          </a:xfrm>
          <a:custGeom>
            <a:avLst/>
            <a:gdLst>
              <a:gd name="connsiteX0" fmla="*/ 0 w 1533832"/>
              <a:gd name="connsiteY0" fmla="*/ 1536700 h 1536700"/>
              <a:gd name="connsiteX1" fmla="*/ 383458 w 1533832"/>
              <a:gd name="connsiteY1" fmla="*/ 0 h 1536700"/>
              <a:gd name="connsiteX2" fmla="*/ 1533832 w 1533832"/>
              <a:gd name="connsiteY2" fmla="*/ 0 h 1536700"/>
              <a:gd name="connsiteX3" fmla="*/ 1150374 w 1533832"/>
              <a:gd name="connsiteY3" fmla="*/ 1536700 h 1536700"/>
              <a:gd name="connsiteX4" fmla="*/ 0 w 1533832"/>
              <a:gd name="connsiteY4" fmla="*/ 1536700 h 1536700"/>
              <a:gd name="connsiteX0" fmla="*/ 0 w 2344993"/>
              <a:gd name="connsiteY0" fmla="*/ 1551448 h 1551448"/>
              <a:gd name="connsiteX1" fmla="*/ 1194619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2344993"/>
              <a:gd name="connsiteY0" fmla="*/ 1551448 h 1551448"/>
              <a:gd name="connsiteX1" fmla="*/ 855406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1961535"/>
              <a:gd name="connsiteY0" fmla="*/ 1551448 h 1551448"/>
              <a:gd name="connsiteX1" fmla="*/ 855406 w 1961535"/>
              <a:gd name="connsiteY1" fmla="*/ 0 h 1551448"/>
              <a:gd name="connsiteX2" fmla="*/ 1814051 w 1961535"/>
              <a:gd name="connsiteY2" fmla="*/ 0 h 1551448"/>
              <a:gd name="connsiteX3" fmla="*/ 1961535 w 1961535"/>
              <a:gd name="connsiteY3" fmla="*/ 1536700 h 1551448"/>
              <a:gd name="connsiteX4" fmla="*/ 0 w 1961535"/>
              <a:gd name="connsiteY4" fmla="*/ 1551448 h 1551448"/>
              <a:gd name="connsiteX0" fmla="*/ 0 w 2256503"/>
              <a:gd name="connsiteY0" fmla="*/ 1551448 h 1551448"/>
              <a:gd name="connsiteX1" fmla="*/ 855406 w 2256503"/>
              <a:gd name="connsiteY1" fmla="*/ 0 h 1551448"/>
              <a:gd name="connsiteX2" fmla="*/ 2256503 w 2256503"/>
              <a:gd name="connsiteY2" fmla="*/ 14748 h 1551448"/>
              <a:gd name="connsiteX3" fmla="*/ 1961535 w 2256503"/>
              <a:gd name="connsiteY3" fmla="*/ 1536700 h 1551448"/>
              <a:gd name="connsiteX4" fmla="*/ 0 w 2256503"/>
              <a:gd name="connsiteY4" fmla="*/ 1551448 h 1551448"/>
              <a:gd name="connsiteX0" fmla="*/ 0 w 2256503"/>
              <a:gd name="connsiteY0" fmla="*/ 1551448 h 1566197"/>
              <a:gd name="connsiteX1" fmla="*/ 855406 w 2256503"/>
              <a:gd name="connsiteY1" fmla="*/ 0 h 1566197"/>
              <a:gd name="connsiteX2" fmla="*/ 2256503 w 2256503"/>
              <a:gd name="connsiteY2" fmla="*/ 14748 h 1566197"/>
              <a:gd name="connsiteX3" fmla="*/ 899651 w 2256503"/>
              <a:gd name="connsiteY3" fmla="*/ 1566197 h 1566197"/>
              <a:gd name="connsiteX4" fmla="*/ 0 w 2256503"/>
              <a:gd name="connsiteY4" fmla="*/ 1551448 h 1566197"/>
              <a:gd name="connsiteX0" fmla="*/ 0 w 2256503"/>
              <a:gd name="connsiteY0" fmla="*/ 1551448 h 1551449"/>
              <a:gd name="connsiteX1" fmla="*/ 855406 w 2256503"/>
              <a:gd name="connsiteY1" fmla="*/ 0 h 1551449"/>
              <a:gd name="connsiteX2" fmla="*/ 2256503 w 2256503"/>
              <a:gd name="connsiteY2" fmla="*/ 14748 h 1551449"/>
              <a:gd name="connsiteX3" fmla="*/ 1460090 w 2256503"/>
              <a:gd name="connsiteY3" fmla="*/ 1551449 h 1551449"/>
              <a:gd name="connsiteX4" fmla="*/ 0 w 2256503"/>
              <a:gd name="connsiteY4" fmla="*/ 1551448 h 1551449"/>
              <a:gd name="connsiteX0" fmla="*/ 0 w 2333102"/>
              <a:gd name="connsiteY0" fmla="*/ 1551448 h 1551449"/>
              <a:gd name="connsiteX1" fmla="*/ 855406 w 2333102"/>
              <a:gd name="connsiteY1" fmla="*/ 0 h 1551449"/>
              <a:gd name="connsiteX2" fmla="*/ 2333102 w 2333102"/>
              <a:gd name="connsiteY2" fmla="*/ 5173 h 1551449"/>
              <a:gd name="connsiteX3" fmla="*/ 1460090 w 2333102"/>
              <a:gd name="connsiteY3" fmla="*/ 1551449 h 1551449"/>
              <a:gd name="connsiteX4" fmla="*/ 0 w 2333102"/>
              <a:gd name="connsiteY4" fmla="*/ 1551448 h 1551449"/>
              <a:gd name="connsiteX0" fmla="*/ 0 w 2352251"/>
              <a:gd name="connsiteY0" fmla="*/ 1522724 h 1551449"/>
              <a:gd name="connsiteX1" fmla="*/ 874555 w 2352251"/>
              <a:gd name="connsiteY1" fmla="*/ 0 h 1551449"/>
              <a:gd name="connsiteX2" fmla="*/ 2352251 w 2352251"/>
              <a:gd name="connsiteY2" fmla="*/ 5173 h 1551449"/>
              <a:gd name="connsiteX3" fmla="*/ 1479239 w 2352251"/>
              <a:gd name="connsiteY3" fmla="*/ 1551449 h 1551449"/>
              <a:gd name="connsiteX4" fmla="*/ 0 w 2352251"/>
              <a:gd name="connsiteY4" fmla="*/ 1522724 h 1551449"/>
              <a:gd name="connsiteX0" fmla="*/ 0 w 2352251"/>
              <a:gd name="connsiteY0" fmla="*/ 1517551 h 1546276"/>
              <a:gd name="connsiteX1" fmla="*/ 975091 w 2352251"/>
              <a:gd name="connsiteY1" fmla="*/ 200687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46276"/>
              <a:gd name="connsiteX1" fmla="*/ 874555 w 2352251"/>
              <a:gd name="connsiteY1" fmla="*/ 4402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17551"/>
              <a:gd name="connsiteX1" fmla="*/ 874555 w 2352251"/>
              <a:gd name="connsiteY1" fmla="*/ 4402 h 1517551"/>
              <a:gd name="connsiteX2" fmla="*/ 2352251 w 2352251"/>
              <a:gd name="connsiteY2" fmla="*/ 0 h 1517551"/>
              <a:gd name="connsiteX3" fmla="*/ 1196780 w 2352251"/>
              <a:gd name="connsiteY3" fmla="*/ 1316479 h 1517551"/>
              <a:gd name="connsiteX4" fmla="*/ 0 w 2352251"/>
              <a:gd name="connsiteY4" fmla="*/ 1517551 h 1517551"/>
              <a:gd name="connsiteX0" fmla="*/ 0 w 2352251"/>
              <a:gd name="connsiteY0" fmla="*/ 1517551 h 1527126"/>
              <a:gd name="connsiteX1" fmla="*/ 874555 w 2352251"/>
              <a:gd name="connsiteY1" fmla="*/ 4402 h 1527126"/>
              <a:gd name="connsiteX2" fmla="*/ 2352251 w 2352251"/>
              <a:gd name="connsiteY2" fmla="*/ 0 h 1527126"/>
              <a:gd name="connsiteX3" fmla="*/ 1479239 w 2352251"/>
              <a:gd name="connsiteY3" fmla="*/ 1527126 h 1527126"/>
              <a:gd name="connsiteX4" fmla="*/ 0 w 2352251"/>
              <a:gd name="connsiteY4" fmla="*/ 1517551 h 1527126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1935744"/>
              <a:gd name="connsiteY0" fmla="*/ 1522724 h 1522724"/>
              <a:gd name="connsiteX1" fmla="*/ 884130 w 1935744"/>
              <a:gd name="connsiteY1" fmla="*/ 0 h 1522724"/>
              <a:gd name="connsiteX2" fmla="*/ 1935744 w 1935744"/>
              <a:gd name="connsiteY2" fmla="*/ 48260 h 1522724"/>
              <a:gd name="connsiteX3" fmla="*/ 1488814 w 1935744"/>
              <a:gd name="connsiteY3" fmla="*/ 1522724 h 1522724"/>
              <a:gd name="connsiteX4" fmla="*/ 0 w 1935744"/>
              <a:gd name="connsiteY4" fmla="*/ 1522724 h 1522724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6189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1826"/>
              <a:gd name="connsiteY0" fmla="*/ 1534187 h 1534187"/>
              <a:gd name="connsiteX1" fmla="*/ 884130 w 2361826"/>
              <a:gd name="connsiteY1" fmla="*/ 872 h 1534187"/>
              <a:gd name="connsiteX2" fmla="*/ 2361826 w 2361826"/>
              <a:gd name="connsiteY2" fmla="*/ 0 h 1534187"/>
              <a:gd name="connsiteX3" fmla="*/ 1488814 w 2361826"/>
              <a:gd name="connsiteY3" fmla="*/ 1534187 h 1534187"/>
              <a:gd name="connsiteX4" fmla="*/ 0 w 2361826"/>
              <a:gd name="connsiteY4" fmla="*/ 1534187 h 1534187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16781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8887"/>
              <a:gd name="connsiteY0" fmla="*/ 1533315 h 1533315"/>
              <a:gd name="connsiteX1" fmla="*/ 884130 w 2368887"/>
              <a:gd name="connsiteY1" fmla="*/ 0 h 1533315"/>
              <a:gd name="connsiteX2" fmla="*/ 2368887 w 2368887"/>
              <a:gd name="connsiteY2" fmla="*/ 6190 h 1533315"/>
              <a:gd name="connsiteX3" fmla="*/ 1488814 w 2368887"/>
              <a:gd name="connsiteY3" fmla="*/ 1533315 h 1533315"/>
              <a:gd name="connsiteX4" fmla="*/ 0 w 2368887"/>
              <a:gd name="connsiteY4" fmla="*/ 1533315 h 1533315"/>
              <a:gd name="connsiteX0" fmla="*/ 0 w 2372417"/>
              <a:gd name="connsiteY0" fmla="*/ 1533315 h 1533315"/>
              <a:gd name="connsiteX1" fmla="*/ 884130 w 2372417"/>
              <a:gd name="connsiteY1" fmla="*/ 0 h 1533315"/>
              <a:gd name="connsiteX2" fmla="*/ 2372417 w 2372417"/>
              <a:gd name="connsiteY2" fmla="*/ 2659 h 1533315"/>
              <a:gd name="connsiteX3" fmla="*/ 1488814 w 2372417"/>
              <a:gd name="connsiteY3" fmla="*/ 1533315 h 1533315"/>
              <a:gd name="connsiteX4" fmla="*/ 0 w 2372417"/>
              <a:gd name="connsiteY4" fmla="*/ 1533315 h 153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417" h="1533315">
                <a:moveTo>
                  <a:pt x="0" y="1533315"/>
                </a:moveTo>
                <a:lnTo>
                  <a:pt x="884130" y="0"/>
                </a:lnTo>
                <a:lnTo>
                  <a:pt x="2372417" y="2659"/>
                </a:lnTo>
                <a:lnTo>
                  <a:pt x="1488814" y="1533315"/>
                </a:lnTo>
                <a:lnTo>
                  <a:pt x="0" y="1533315"/>
                </a:lnTo>
                <a:close/>
              </a:path>
            </a:pathLst>
          </a:custGeom>
          <a:gradFill flip="none" rotWithShape="1">
            <a:gsLst>
              <a:gs pos="0">
                <a:srgbClr val="359CD9"/>
              </a:gs>
              <a:gs pos="46000">
                <a:srgbClr val="3187CA"/>
              </a:gs>
              <a:gs pos="100000">
                <a:srgbClr val="2E5AA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BE4C9B-4920-8D4C-8287-BDEED525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5052603-2D54-DB4A-B6FB-77E4AE4F20ED}" type="slidenum">
              <a:rPr kumimoji="1" lang="zh-TW" altLang="en-US" smtClean="0"/>
              <a:pPr/>
              <a:t>2</a:t>
            </a:fld>
            <a:endParaRPr kumimoji="1"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C5826E73-A8D2-5746-8E8C-A6D93C931846}"/>
              </a:ext>
            </a:extLst>
          </p:cNvPr>
          <p:cNvSpPr txBox="1">
            <a:spLocks/>
          </p:cNvSpPr>
          <p:nvPr/>
        </p:nvSpPr>
        <p:spPr>
          <a:xfrm>
            <a:off x="494608" y="470717"/>
            <a:ext cx="8450315" cy="6546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痛點</a:t>
            </a:r>
            <a:endParaRPr kumimoji="1" lang="zh-TW" altLang="en-US" sz="3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平行四邊形 25">
            <a:extLst>
              <a:ext uri="{FF2B5EF4-FFF2-40B4-BE49-F238E27FC236}">
                <a16:creationId xmlns:a16="http://schemas.microsoft.com/office/drawing/2014/main" id="{375BF227-95BF-C04C-9224-7EDEEF122187}"/>
              </a:ext>
            </a:extLst>
          </p:cNvPr>
          <p:cNvSpPr/>
          <p:nvPr/>
        </p:nvSpPr>
        <p:spPr>
          <a:xfrm>
            <a:off x="1252386" y="2290571"/>
            <a:ext cx="1033074" cy="629064"/>
          </a:xfrm>
          <a:custGeom>
            <a:avLst/>
            <a:gdLst>
              <a:gd name="connsiteX0" fmla="*/ 0 w 1533832"/>
              <a:gd name="connsiteY0" fmla="*/ 1536700 h 1536700"/>
              <a:gd name="connsiteX1" fmla="*/ 383458 w 1533832"/>
              <a:gd name="connsiteY1" fmla="*/ 0 h 1536700"/>
              <a:gd name="connsiteX2" fmla="*/ 1533832 w 1533832"/>
              <a:gd name="connsiteY2" fmla="*/ 0 h 1536700"/>
              <a:gd name="connsiteX3" fmla="*/ 1150374 w 1533832"/>
              <a:gd name="connsiteY3" fmla="*/ 1536700 h 1536700"/>
              <a:gd name="connsiteX4" fmla="*/ 0 w 1533832"/>
              <a:gd name="connsiteY4" fmla="*/ 1536700 h 1536700"/>
              <a:gd name="connsiteX0" fmla="*/ 0 w 2344993"/>
              <a:gd name="connsiteY0" fmla="*/ 1551448 h 1551448"/>
              <a:gd name="connsiteX1" fmla="*/ 1194619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2344993"/>
              <a:gd name="connsiteY0" fmla="*/ 1551448 h 1551448"/>
              <a:gd name="connsiteX1" fmla="*/ 855406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1961535"/>
              <a:gd name="connsiteY0" fmla="*/ 1551448 h 1551448"/>
              <a:gd name="connsiteX1" fmla="*/ 855406 w 1961535"/>
              <a:gd name="connsiteY1" fmla="*/ 0 h 1551448"/>
              <a:gd name="connsiteX2" fmla="*/ 1814051 w 1961535"/>
              <a:gd name="connsiteY2" fmla="*/ 0 h 1551448"/>
              <a:gd name="connsiteX3" fmla="*/ 1961535 w 1961535"/>
              <a:gd name="connsiteY3" fmla="*/ 1536700 h 1551448"/>
              <a:gd name="connsiteX4" fmla="*/ 0 w 1961535"/>
              <a:gd name="connsiteY4" fmla="*/ 1551448 h 1551448"/>
              <a:gd name="connsiteX0" fmla="*/ 0 w 2256503"/>
              <a:gd name="connsiteY0" fmla="*/ 1551448 h 1551448"/>
              <a:gd name="connsiteX1" fmla="*/ 855406 w 2256503"/>
              <a:gd name="connsiteY1" fmla="*/ 0 h 1551448"/>
              <a:gd name="connsiteX2" fmla="*/ 2256503 w 2256503"/>
              <a:gd name="connsiteY2" fmla="*/ 14748 h 1551448"/>
              <a:gd name="connsiteX3" fmla="*/ 1961535 w 2256503"/>
              <a:gd name="connsiteY3" fmla="*/ 1536700 h 1551448"/>
              <a:gd name="connsiteX4" fmla="*/ 0 w 2256503"/>
              <a:gd name="connsiteY4" fmla="*/ 1551448 h 1551448"/>
              <a:gd name="connsiteX0" fmla="*/ 0 w 2256503"/>
              <a:gd name="connsiteY0" fmla="*/ 1551448 h 1566197"/>
              <a:gd name="connsiteX1" fmla="*/ 855406 w 2256503"/>
              <a:gd name="connsiteY1" fmla="*/ 0 h 1566197"/>
              <a:gd name="connsiteX2" fmla="*/ 2256503 w 2256503"/>
              <a:gd name="connsiteY2" fmla="*/ 14748 h 1566197"/>
              <a:gd name="connsiteX3" fmla="*/ 899651 w 2256503"/>
              <a:gd name="connsiteY3" fmla="*/ 1566197 h 1566197"/>
              <a:gd name="connsiteX4" fmla="*/ 0 w 2256503"/>
              <a:gd name="connsiteY4" fmla="*/ 1551448 h 1566197"/>
              <a:gd name="connsiteX0" fmla="*/ 0 w 2256503"/>
              <a:gd name="connsiteY0" fmla="*/ 1551448 h 1551449"/>
              <a:gd name="connsiteX1" fmla="*/ 855406 w 2256503"/>
              <a:gd name="connsiteY1" fmla="*/ 0 h 1551449"/>
              <a:gd name="connsiteX2" fmla="*/ 2256503 w 2256503"/>
              <a:gd name="connsiteY2" fmla="*/ 14748 h 1551449"/>
              <a:gd name="connsiteX3" fmla="*/ 1460090 w 2256503"/>
              <a:gd name="connsiteY3" fmla="*/ 1551449 h 1551449"/>
              <a:gd name="connsiteX4" fmla="*/ 0 w 2256503"/>
              <a:gd name="connsiteY4" fmla="*/ 1551448 h 1551449"/>
              <a:gd name="connsiteX0" fmla="*/ 0 w 2333102"/>
              <a:gd name="connsiteY0" fmla="*/ 1551448 h 1551449"/>
              <a:gd name="connsiteX1" fmla="*/ 855406 w 2333102"/>
              <a:gd name="connsiteY1" fmla="*/ 0 h 1551449"/>
              <a:gd name="connsiteX2" fmla="*/ 2333102 w 2333102"/>
              <a:gd name="connsiteY2" fmla="*/ 5173 h 1551449"/>
              <a:gd name="connsiteX3" fmla="*/ 1460090 w 2333102"/>
              <a:gd name="connsiteY3" fmla="*/ 1551449 h 1551449"/>
              <a:gd name="connsiteX4" fmla="*/ 0 w 2333102"/>
              <a:gd name="connsiteY4" fmla="*/ 1551448 h 1551449"/>
              <a:gd name="connsiteX0" fmla="*/ 0 w 2352251"/>
              <a:gd name="connsiteY0" fmla="*/ 1522724 h 1551449"/>
              <a:gd name="connsiteX1" fmla="*/ 874555 w 2352251"/>
              <a:gd name="connsiteY1" fmla="*/ 0 h 1551449"/>
              <a:gd name="connsiteX2" fmla="*/ 2352251 w 2352251"/>
              <a:gd name="connsiteY2" fmla="*/ 5173 h 1551449"/>
              <a:gd name="connsiteX3" fmla="*/ 1479239 w 2352251"/>
              <a:gd name="connsiteY3" fmla="*/ 1551449 h 1551449"/>
              <a:gd name="connsiteX4" fmla="*/ 0 w 2352251"/>
              <a:gd name="connsiteY4" fmla="*/ 1522724 h 1551449"/>
              <a:gd name="connsiteX0" fmla="*/ 0 w 2352251"/>
              <a:gd name="connsiteY0" fmla="*/ 1517551 h 1546276"/>
              <a:gd name="connsiteX1" fmla="*/ 975091 w 2352251"/>
              <a:gd name="connsiteY1" fmla="*/ 200687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46276"/>
              <a:gd name="connsiteX1" fmla="*/ 874555 w 2352251"/>
              <a:gd name="connsiteY1" fmla="*/ 4402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17551"/>
              <a:gd name="connsiteX1" fmla="*/ 874555 w 2352251"/>
              <a:gd name="connsiteY1" fmla="*/ 4402 h 1517551"/>
              <a:gd name="connsiteX2" fmla="*/ 2352251 w 2352251"/>
              <a:gd name="connsiteY2" fmla="*/ 0 h 1517551"/>
              <a:gd name="connsiteX3" fmla="*/ 1196780 w 2352251"/>
              <a:gd name="connsiteY3" fmla="*/ 1316479 h 1517551"/>
              <a:gd name="connsiteX4" fmla="*/ 0 w 2352251"/>
              <a:gd name="connsiteY4" fmla="*/ 1517551 h 1517551"/>
              <a:gd name="connsiteX0" fmla="*/ 0 w 2352251"/>
              <a:gd name="connsiteY0" fmla="*/ 1517551 h 1527126"/>
              <a:gd name="connsiteX1" fmla="*/ 874555 w 2352251"/>
              <a:gd name="connsiteY1" fmla="*/ 4402 h 1527126"/>
              <a:gd name="connsiteX2" fmla="*/ 2352251 w 2352251"/>
              <a:gd name="connsiteY2" fmla="*/ 0 h 1527126"/>
              <a:gd name="connsiteX3" fmla="*/ 1479239 w 2352251"/>
              <a:gd name="connsiteY3" fmla="*/ 1527126 h 1527126"/>
              <a:gd name="connsiteX4" fmla="*/ 0 w 2352251"/>
              <a:gd name="connsiteY4" fmla="*/ 1517551 h 1527126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1935744"/>
              <a:gd name="connsiteY0" fmla="*/ 1522724 h 1522724"/>
              <a:gd name="connsiteX1" fmla="*/ 884130 w 1935744"/>
              <a:gd name="connsiteY1" fmla="*/ 0 h 1522724"/>
              <a:gd name="connsiteX2" fmla="*/ 1935744 w 1935744"/>
              <a:gd name="connsiteY2" fmla="*/ 48260 h 1522724"/>
              <a:gd name="connsiteX3" fmla="*/ 1488814 w 1935744"/>
              <a:gd name="connsiteY3" fmla="*/ 1522724 h 1522724"/>
              <a:gd name="connsiteX4" fmla="*/ 0 w 1935744"/>
              <a:gd name="connsiteY4" fmla="*/ 1522724 h 1522724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6189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1826"/>
              <a:gd name="connsiteY0" fmla="*/ 1534187 h 1534187"/>
              <a:gd name="connsiteX1" fmla="*/ 884130 w 2361826"/>
              <a:gd name="connsiteY1" fmla="*/ 872 h 1534187"/>
              <a:gd name="connsiteX2" fmla="*/ 2361826 w 2361826"/>
              <a:gd name="connsiteY2" fmla="*/ 0 h 1534187"/>
              <a:gd name="connsiteX3" fmla="*/ 1488814 w 2361826"/>
              <a:gd name="connsiteY3" fmla="*/ 1534187 h 1534187"/>
              <a:gd name="connsiteX4" fmla="*/ 0 w 2361826"/>
              <a:gd name="connsiteY4" fmla="*/ 1534187 h 1534187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16781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8887"/>
              <a:gd name="connsiteY0" fmla="*/ 1533315 h 1533315"/>
              <a:gd name="connsiteX1" fmla="*/ 884130 w 2368887"/>
              <a:gd name="connsiteY1" fmla="*/ 0 h 1533315"/>
              <a:gd name="connsiteX2" fmla="*/ 2368887 w 2368887"/>
              <a:gd name="connsiteY2" fmla="*/ 6190 h 1533315"/>
              <a:gd name="connsiteX3" fmla="*/ 1488814 w 2368887"/>
              <a:gd name="connsiteY3" fmla="*/ 1533315 h 1533315"/>
              <a:gd name="connsiteX4" fmla="*/ 0 w 2368887"/>
              <a:gd name="connsiteY4" fmla="*/ 1533315 h 1533315"/>
              <a:gd name="connsiteX0" fmla="*/ 0 w 2372417"/>
              <a:gd name="connsiteY0" fmla="*/ 1533315 h 1533315"/>
              <a:gd name="connsiteX1" fmla="*/ 884130 w 2372417"/>
              <a:gd name="connsiteY1" fmla="*/ 0 h 1533315"/>
              <a:gd name="connsiteX2" fmla="*/ 2372417 w 2372417"/>
              <a:gd name="connsiteY2" fmla="*/ 2659 h 1533315"/>
              <a:gd name="connsiteX3" fmla="*/ 1488814 w 2372417"/>
              <a:gd name="connsiteY3" fmla="*/ 1533315 h 1533315"/>
              <a:gd name="connsiteX4" fmla="*/ 0 w 2372417"/>
              <a:gd name="connsiteY4" fmla="*/ 1533315 h 153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417" h="1533315">
                <a:moveTo>
                  <a:pt x="0" y="1533315"/>
                </a:moveTo>
                <a:lnTo>
                  <a:pt x="884130" y="0"/>
                </a:lnTo>
                <a:lnTo>
                  <a:pt x="2372417" y="2659"/>
                </a:lnTo>
                <a:lnTo>
                  <a:pt x="1488814" y="1533315"/>
                </a:lnTo>
                <a:lnTo>
                  <a:pt x="0" y="1533315"/>
                </a:lnTo>
                <a:close/>
              </a:path>
            </a:pathLst>
          </a:custGeom>
          <a:gradFill flip="none" rotWithShape="1">
            <a:gsLst>
              <a:gs pos="0">
                <a:srgbClr val="359CD9"/>
              </a:gs>
              <a:gs pos="46000">
                <a:srgbClr val="3187CA"/>
              </a:gs>
              <a:gs pos="100000">
                <a:srgbClr val="2E5AA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5" name="平行四邊形 25">
            <a:extLst>
              <a:ext uri="{FF2B5EF4-FFF2-40B4-BE49-F238E27FC236}">
                <a16:creationId xmlns:a16="http://schemas.microsoft.com/office/drawing/2014/main" id="{784B0981-5156-964B-811D-2FCCF9333064}"/>
              </a:ext>
            </a:extLst>
          </p:cNvPr>
          <p:cNvSpPr/>
          <p:nvPr/>
        </p:nvSpPr>
        <p:spPr>
          <a:xfrm>
            <a:off x="1252386" y="3517803"/>
            <a:ext cx="1033074" cy="629064"/>
          </a:xfrm>
          <a:custGeom>
            <a:avLst/>
            <a:gdLst>
              <a:gd name="connsiteX0" fmla="*/ 0 w 1533832"/>
              <a:gd name="connsiteY0" fmla="*/ 1536700 h 1536700"/>
              <a:gd name="connsiteX1" fmla="*/ 383458 w 1533832"/>
              <a:gd name="connsiteY1" fmla="*/ 0 h 1536700"/>
              <a:gd name="connsiteX2" fmla="*/ 1533832 w 1533832"/>
              <a:gd name="connsiteY2" fmla="*/ 0 h 1536700"/>
              <a:gd name="connsiteX3" fmla="*/ 1150374 w 1533832"/>
              <a:gd name="connsiteY3" fmla="*/ 1536700 h 1536700"/>
              <a:gd name="connsiteX4" fmla="*/ 0 w 1533832"/>
              <a:gd name="connsiteY4" fmla="*/ 1536700 h 1536700"/>
              <a:gd name="connsiteX0" fmla="*/ 0 w 2344993"/>
              <a:gd name="connsiteY0" fmla="*/ 1551448 h 1551448"/>
              <a:gd name="connsiteX1" fmla="*/ 1194619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2344993"/>
              <a:gd name="connsiteY0" fmla="*/ 1551448 h 1551448"/>
              <a:gd name="connsiteX1" fmla="*/ 855406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1961535"/>
              <a:gd name="connsiteY0" fmla="*/ 1551448 h 1551448"/>
              <a:gd name="connsiteX1" fmla="*/ 855406 w 1961535"/>
              <a:gd name="connsiteY1" fmla="*/ 0 h 1551448"/>
              <a:gd name="connsiteX2" fmla="*/ 1814051 w 1961535"/>
              <a:gd name="connsiteY2" fmla="*/ 0 h 1551448"/>
              <a:gd name="connsiteX3" fmla="*/ 1961535 w 1961535"/>
              <a:gd name="connsiteY3" fmla="*/ 1536700 h 1551448"/>
              <a:gd name="connsiteX4" fmla="*/ 0 w 1961535"/>
              <a:gd name="connsiteY4" fmla="*/ 1551448 h 1551448"/>
              <a:gd name="connsiteX0" fmla="*/ 0 w 2256503"/>
              <a:gd name="connsiteY0" fmla="*/ 1551448 h 1551448"/>
              <a:gd name="connsiteX1" fmla="*/ 855406 w 2256503"/>
              <a:gd name="connsiteY1" fmla="*/ 0 h 1551448"/>
              <a:gd name="connsiteX2" fmla="*/ 2256503 w 2256503"/>
              <a:gd name="connsiteY2" fmla="*/ 14748 h 1551448"/>
              <a:gd name="connsiteX3" fmla="*/ 1961535 w 2256503"/>
              <a:gd name="connsiteY3" fmla="*/ 1536700 h 1551448"/>
              <a:gd name="connsiteX4" fmla="*/ 0 w 2256503"/>
              <a:gd name="connsiteY4" fmla="*/ 1551448 h 1551448"/>
              <a:gd name="connsiteX0" fmla="*/ 0 w 2256503"/>
              <a:gd name="connsiteY0" fmla="*/ 1551448 h 1566197"/>
              <a:gd name="connsiteX1" fmla="*/ 855406 w 2256503"/>
              <a:gd name="connsiteY1" fmla="*/ 0 h 1566197"/>
              <a:gd name="connsiteX2" fmla="*/ 2256503 w 2256503"/>
              <a:gd name="connsiteY2" fmla="*/ 14748 h 1566197"/>
              <a:gd name="connsiteX3" fmla="*/ 899651 w 2256503"/>
              <a:gd name="connsiteY3" fmla="*/ 1566197 h 1566197"/>
              <a:gd name="connsiteX4" fmla="*/ 0 w 2256503"/>
              <a:gd name="connsiteY4" fmla="*/ 1551448 h 1566197"/>
              <a:gd name="connsiteX0" fmla="*/ 0 w 2256503"/>
              <a:gd name="connsiteY0" fmla="*/ 1551448 h 1551449"/>
              <a:gd name="connsiteX1" fmla="*/ 855406 w 2256503"/>
              <a:gd name="connsiteY1" fmla="*/ 0 h 1551449"/>
              <a:gd name="connsiteX2" fmla="*/ 2256503 w 2256503"/>
              <a:gd name="connsiteY2" fmla="*/ 14748 h 1551449"/>
              <a:gd name="connsiteX3" fmla="*/ 1460090 w 2256503"/>
              <a:gd name="connsiteY3" fmla="*/ 1551449 h 1551449"/>
              <a:gd name="connsiteX4" fmla="*/ 0 w 2256503"/>
              <a:gd name="connsiteY4" fmla="*/ 1551448 h 1551449"/>
              <a:gd name="connsiteX0" fmla="*/ 0 w 2333102"/>
              <a:gd name="connsiteY0" fmla="*/ 1551448 h 1551449"/>
              <a:gd name="connsiteX1" fmla="*/ 855406 w 2333102"/>
              <a:gd name="connsiteY1" fmla="*/ 0 h 1551449"/>
              <a:gd name="connsiteX2" fmla="*/ 2333102 w 2333102"/>
              <a:gd name="connsiteY2" fmla="*/ 5173 h 1551449"/>
              <a:gd name="connsiteX3" fmla="*/ 1460090 w 2333102"/>
              <a:gd name="connsiteY3" fmla="*/ 1551449 h 1551449"/>
              <a:gd name="connsiteX4" fmla="*/ 0 w 2333102"/>
              <a:gd name="connsiteY4" fmla="*/ 1551448 h 1551449"/>
              <a:gd name="connsiteX0" fmla="*/ 0 w 2352251"/>
              <a:gd name="connsiteY0" fmla="*/ 1522724 h 1551449"/>
              <a:gd name="connsiteX1" fmla="*/ 874555 w 2352251"/>
              <a:gd name="connsiteY1" fmla="*/ 0 h 1551449"/>
              <a:gd name="connsiteX2" fmla="*/ 2352251 w 2352251"/>
              <a:gd name="connsiteY2" fmla="*/ 5173 h 1551449"/>
              <a:gd name="connsiteX3" fmla="*/ 1479239 w 2352251"/>
              <a:gd name="connsiteY3" fmla="*/ 1551449 h 1551449"/>
              <a:gd name="connsiteX4" fmla="*/ 0 w 2352251"/>
              <a:gd name="connsiteY4" fmla="*/ 1522724 h 1551449"/>
              <a:gd name="connsiteX0" fmla="*/ 0 w 2352251"/>
              <a:gd name="connsiteY0" fmla="*/ 1517551 h 1546276"/>
              <a:gd name="connsiteX1" fmla="*/ 975091 w 2352251"/>
              <a:gd name="connsiteY1" fmla="*/ 200687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46276"/>
              <a:gd name="connsiteX1" fmla="*/ 874555 w 2352251"/>
              <a:gd name="connsiteY1" fmla="*/ 4402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17551"/>
              <a:gd name="connsiteX1" fmla="*/ 874555 w 2352251"/>
              <a:gd name="connsiteY1" fmla="*/ 4402 h 1517551"/>
              <a:gd name="connsiteX2" fmla="*/ 2352251 w 2352251"/>
              <a:gd name="connsiteY2" fmla="*/ 0 h 1517551"/>
              <a:gd name="connsiteX3" fmla="*/ 1196780 w 2352251"/>
              <a:gd name="connsiteY3" fmla="*/ 1316479 h 1517551"/>
              <a:gd name="connsiteX4" fmla="*/ 0 w 2352251"/>
              <a:gd name="connsiteY4" fmla="*/ 1517551 h 1517551"/>
              <a:gd name="connsiteX0" fmla="*/ 0 w 2352251"/>
              <a:gd name="connsiteY0" fmla="*/ 1517551 h 1527126"/>
              <a:gd name="connsiteX1" fmla="*/ 874555 w 2352251"/>
              <a:gd name="connsiteY1" fmla="*/ 4402 h 1527126"/>
              <a:gd name="connsiteX2" fmla="*/ 2352251 w 2352251"/>
              <a:gd name="connsiteY2" fmla="*/ 0 h 1527126"/>
              <a:gd name="connsiteX3" fmla="*/ 1479239 w 2352251"/>
              <a:gd name="connsiteY3" fmla="*/ 1527126 h 1527126"/>
              <a:gd name="connsiteX4" fmla="*/ 0 w 2352251"/>
              <a:gd name="connsiteY4" fmla="*/ 1517551 h 1527126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1935744"/>
              <a:gd name="connsiteY0" fmla="*/ 1522724 h 1522724"/>
              <a:gd name="connsiteX1" fmla="*/ 884130 w 1935744"/>
              <a:gd name="connsiteY1" fmla="*/ 0 h 1522724"/>
              <a:gd name="connsiteX2" fmla="*/ 1935744 w 1935744"/>
              <a:gd name="connsiteY2" fmla="*/ 48260 h 1522724"/>
              <a:gd name="connsiteX3" fmla="*/ 1488814 w 1935744"/>
              <a:gd name="connsiteY3" fmla="*/ 1522724 h 1522724"/>
              <a:gd name="connsiteX4" fmla="*/ 0 w 1935744"/>
              <a:gd name="connsiteY4" fmla="*/ 1522724 h 1522724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6189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1826"/>
              <a:gd name="connsiteY0" fmla="*/ 1534187 h 1534187"/>
              <a:gd name="connsiteX1" fmla="*/ 884130 w 2361826"/>
              <a:gd name="connsiteY1" fmla="*/ 872 h 1534187"/>
              <a:gd name="connsiteX2" fmla="*/ 2361826 w 2361826"/>
              <a:gd name="connsiteY2" fmla="*/ 0 h 1534187"/>
              <a:gd name="connsiteX3" fmla="*/ 1488814 w 2361826"/>
              <a:gd name="connsiteY3" fmla="*/ 1534187 h 1534187"/>
              <a:gd name="connsiteX4" fmla="*/ 0 w 2361826"/>
              <a:gd name="connsiteY4" fmla="*/ 1534187 h 1534187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16781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8887"/>
              <a:gd name="connsiteY0" fmla="*/ 1533315 h 1533315"/>
              <a:gd name="connsiteX1" fmla="*/ 884130 w 2368887"/>
              <a:gd name="connsiteY1" fmla="*/ 0 h 1533315"/>
              <a:gd name="connsiteX2" fmla="*/ 2368887 w 2368887"/>
              <a:gd name="connsiteY2" fmla="*/ 6190 h 1533315"/>
              <a:gd name="connsiteX3" fmla="*/ 1488814 w 2368887"/>
              <a:gd name="connsiteY3" fmla="*/ 1533315 h 1533315"/>
              <a:gd name="connsiteX4" fmla="*/ 0 w 2368887"/>
              <a:gd name="connsiteY4" fmla="*/ 1533315 h 1533315"/>
              <a:gd name="connsiteX0" fmla="*/ 0 w 2372417"/>
              <a:gd name="connsiteY0" fmla="*/ 1533315 h 1533315"/>
              <a:gd name="connsiteX1" fmla="*/ 884130 w 2372417"/>
              <a:gd name="connsiteY1" fmla="*/ 0 h 1533315"/>
              <a:gd name="connsiteX2" fmla="*/ 2372417 w 2372417"/>
              <a:gd name="connsiteY2" fmla="*/ 2659 h 1533315"/>
              <a:gd name="connsiteX3" fmla="*/ 1488814 w 2372417"/>
              <a:gd name="connsiteY3" fmla="*/ 1533315 h 1533315"/>
              <a:gd name="connsiteX4" fmla="*/ 0 w 2372417"/>
              <a:gd name="connsiteY4" fmla="*/ 1533315 h 153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417" h="1533315">
                <a:moveTo>
                  <a:pt x="0" y="1533315"/>
                </a:moveTo>
                <a:lnTo>
                  <a:pt x="884130" y="0"/>
                </a:lnTo>
                <a:lnTo>
                  <a:pt x="2372417" y="2659"/>
                </a:lnTo>
                <a:lnTo>
                  <a:pt x="1488814" y="1533315"/>
                </a:lnTo>
                <a:lnTo>
                  <a:pt x="0" y="1533315"/>
                </a:lnTo>
                <a:close/>
              </a:path>
            </a:pathLst>
          </a:custGeom>
          <a:gradFill flip="none" rotWithShape="1">
            <a:gsLst>
              <a:gs pos="0">
                <a:srgbClr val="359CD9"/>
              </a:gs>
              <a:gs pos="46000">
                <a:srgbClr val="3187CA"/>
              </a:gs>
              <a:gs pos="100000">
                <a:srgbClr val="2E5AA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CB6C56F-5739-0743-B78C-6C421C5175DF}"/>
              </a:ext>
            </a:extLst>
          </p:cNvPr>
          <p:cNvSpPr/>
          <p:nvPr/>
        </p:nvSpPr>
        <p:spPr>
          <a:xfrm>
            <a:off x="1560996" y="2358381"/>
            <a:ext cx="477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1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642A0C-5EE3-6A42-8A04-972CDDDE1A7B}"/>
              </a:ext>
            </a:extLst>
          </p:cNvPr>
          <p:cNvSpPr/>
          <p:nvPr/>
        </p:nvSpPr>
        <p:spPr>
          <a:xfrm>
            <a:off x="1560996" y="3601502"/>
            <a:ext cx="477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2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385C61D-8C94-2141-AF3E-C83B06DF8DC2}"/>
              </a:ext>
            </a:extLst>
          </p:cNvPr>
          <p:cNvSpPr/>
          <p:nvPr/>
        </p:nvSpPr>
        <p:spPr>
          <a:xfrm>
            <a:off x="1560996" y="4902733"/>
            <a:ext cx="477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3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146F48B-5207-A547-BBC7-99F513BFA812}"/>
              </a:ext>
            </a:extLst>
          </p:cNvPr>
          <p:cNvSpPr/>
          <p:nvPr/>
        </p:nvSpPr>
        <p:spPr>
          <a:xfrm>
            <a:off x="2540512" y="2254838"/>
            <a:ext cx="6269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dk1"/>
              </a:buClr>
              <a:buSzPts val="2400"/>
            </a:pP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資訊缺乏造成個人防護用品搶購與價格哄抬，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just">
              <a:buClr>
                <a:schemeClr val="dk1"/>
              </a:buClr>
              <a:buSzPts val="2400"/>
            </a:pP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民眾無法買到相關個人防護用品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(PPE)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D30F73-91C4-C74A-9EAA-997DD5E3C743}"/>
              </a:ext>
            </a:extLst>
          </p:cNvPr>
          <p:cNvSpPr/>
          <p:nvPr/>
        </p:nvSpPr>
        <p:spPr>
          <a:xfrm>
            <a:off x="2566129" y="3429000"/>
            <a:ext cx="6243743" cy="77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決策官員無法即時掌握個人防護用品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(PPE)</a:t>
            </a:r>
            <a:endParaRPr lang="en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just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整體以及各地區之銷售狀況，導致資源分配不均。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2545FEC-EE85-1A40-88B1-5592C195E61D}"/>
              </a:ext>
            </a:extLst>
          </p:cNvPr>
          <p:cNvSpPr/>
          <p:nvPr/>
        </p:nvSpPr>
        <p:spPr>
          <a:xfrm>
            <a:off x="2566130" y="4739011"/>
            <a:ext cx="6243742" cy="77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決策官員無法事先預測個人防護用品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(PPE)</a:t>
            </a:r>
            <a:endParaRPr lang="en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just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銷售與價格失衡狀況。</a:t>
            </a:r>
          </a:p>
        </p:txBody>
      </p:sp>
    </p:spTree>
    <p:extLst>
      <p:ext uri="{BB962C8B-B14F-4D97-AF65-F5344CB8AC3E}">
        <p14:creationId xmlns:p14="http://schemas.microsoft.com/office/powerpoint/2010/main" val="402778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BD6509-57FA-3D42-B6D2-27C1C384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5052603-2D54-DB4A-B6FB-77E4AE4F20ED}" type="slidenum">
              <a:rPr kumimoji="1" lang="zh-TW" altLang="en-US" smtClean="0"/>
              <a:pPr/>
              <a:t>3</a:t>
            </a:fld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6B779-B2CD-E24C-9A5C-A7ADCE662A87}"/>
              </a:ext>
            </a:extLst>
          </p:cNvPr>
          <p:cNvSpPr txBox="1">
            <a:spLocks/>
          </p:cNvSpPr>
          <p:nvPr/>
        </p:nvSpPr>
        <p:spPr>
          <a:xfrm>
            <a:off x="494608" y="470717"/>
            <a:ext cx="8450315" cy="6546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面對痛點的使用者角色</a:t>
            </a:r>
            <a:endParaRPr kumimoji="1" lang="zh-TW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515DD911-8873-A844-B404-04866744F4E7}"/>
              </a:ext>
            </a:extLst>
          </p:cNvPr>
          <p:cNvGrpSpPr/>
          <p:nvPr/>
        </p:nvGrpSpPr>
        <p:grpSpPr>
          <a:xfrm>
            <a:off x="964633" y="2615667"/>
            <a:ext cx="2807529" cy="2808146"/>
            <a:chOff x="343309" y="292200"/>
            <a:chExt cx="1481046" cy="1481372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A8CF002F-E28C-854F-9964-84BD24230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43309" y="292200"/>
              <a:ext cx="740523" cy="740523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AB13CAAF-D55F-9441-B1F3-3AF7C8106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083832" y="292200"/>
              <a:ext cx="740523" cy="740523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48E84CC8-B98B-1247-8F07-D4839A4C4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43309" y="1033049"/>
              <a:ext cx="740523" cy="740523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F6DA4F65-CC6C-4647-A828-7F72CDE94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083832" y="1033049"/>
              <a:ext cx="740523" cy="740523"/>
            </a:xfrm>
            <a:prstGeom prst="rect">
              <a:avLst/>
            </a:prstGeom>
          </p:spPr>
        </p:pic>
      </p:grpSp>
      <p:sp>
        <p:nvSpPr>
          <p:cNvPr id="15" name="右大括弧 14">
            <a:extLst>
              <a:ext uri="{FF2B5EF4-FFF2-40B4-BE49-F238E27FC236}">
                <a16:creationId xmlns:a16="http://schemas.microsoft.com/office/drawing/2014/main" id="{AC1E524A-8348-454F-882D-282ACC1A2C7F}"/>
              </a:ext>
            </a:extLst>
          </p:cNvPr>
          <p:cNvSpPr/>
          <p:nvPr/>
        </p:nvSpPr>
        <p:spPr>
          <a:xfrm>
            <a:off x="4380012" y="1876079"/>
            <a:ext cx="726499" cy="3715241"/>
          </a:xfrm>
          <a:prstGeom prst="rightBrace">
            <a:avLst>
              <a:gd name="adj1" fmla="val 44977"/>
              <a:gd name="adj2" fmla="val 49066"/>
            </a:avLst>
          </a:prstGeom>
          <a:ln w="57150">
            <a:solidFill>
              <a:srgbClr val="5890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7626969-E1B8-A74B-9F95-88F61E998EC8}"/>
              </a:ext>
            </a:extLst>
          </p:cNvPr>
          <p:cNvGrpSpPr/>
          <p:nvPr/>
        </p:nvGrpSpPr>
        <p:grpSpPr>
          <a:xfrm>
            <a:off x="5714360" y="3763470"/>
            <a:ext cx="4806713" cy="1618362"/>
            <a:chOff x="671378" y="1159680"/>
            <a:chExt cx="4048387" cy="136304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BF10B99C-060E-C044-9AE2-9CFD82C34CCD}"/>
                </a:ext>
              </a:extLst>
            </p:cNvPr>
            <p:cNvSpPr/>
            <p:nvPr/>
          </p:nvSpPr>
          <p:spPr>
            <a:xfrm>
              <a:off x="671378" y="1159680"/>
              <a:ext cx="1363043" cy="136304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43000">
                  <a:schemeClr val="tx1">
                    <a:lumMod val="65000"/>
                    <a:lumOff val="35000"/>
                  </a:schemeClr>
                </a:gs>
                <a:gs pos="97000">
                  <a:schemeClr val="bg2">
                    <a:lumMod val="2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1669D6B-A3A9-CE49-AC1F-4E0B482D7062}"/>
                </a:ext>
              </a:extLst>
            </p:cNvPr>
            <p:cNvSpPr/>
            <p:nvPr/>
          </p:nvSpPr>
          <p:spPr>
            <a:xfrm>
              <a:off x="2068867" y="1347433"/>
              <a:ext cx="2348982" cy="336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TW" altLang="en-US" sz="20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王有才</a:t>
              </a:r>
              <a:r>
                <a:rPr lang="en-US" altLang="zh-TW" sz="20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</a:t>
              </a:r>
              <a:r>
                <a:rPr lang="zh-TW" altLang="en-US" sz="20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政府官員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3AC10C5-15E0-5541-8FED-7B36D720EFB2}"/>
                </a:ext>
              </a:extLst>
            </p:cNvPr>
            <p:cNvSpPr/>
            <p:nvPr/>
          </p:nvSpPr>
          <p:spPr>
            <a:xfrm>
              <a:off x="2091933" y="1693176"/>
              <a:ext cx="2491036" cy="69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TW" altLang="en-US" sz="16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我希望掌握個人防護用品銷售狀況，好進行分析與預測，解決民眾買不到的痛點</a:t>
              </a:r>
              <a:endParaRPr lang="zh-TW" altLang="en-US" sz="1600" dirty="0"/>
            </a:p>
          </p:txBody>
        </p:sp>
        <p:sp>
          <p:nvSpPr>
            <p:cNvPr id="58" name="圓角矩形 57">
              <a:extLst>
                <a:ext uri="{FF2B5EF4-FFF2-40B4-BE49-F238E27FC236}">
                  <a16:creationId xmlns:a16="http://schemas.microsoft.com/office/drawing/2014/main" id="{4C2BA31C-3887-3E4B-9340-051CA1A1256C}"/>
                </a:ext>
              </a:extLst>
            </p:cNvPr>
            <p:cNvSpPr/>
            <p:nvPr/>
          </p:nvSpPr>
          <p:spPr>
            <a:xfrm>
              <a:off x="671378" y="1159680"/>
              <a:ext cx="4048387" cy="136304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1CB9250D-75EC-854F-87A4-157639695F10}"/>
              </a:ext>
            </a:extLst>
          </p:cNvPr>
          <p:cNvGrpSpPr/>
          <p:nvPr/>
        </p:nvGrpSpPr>
        <p:grpSpPr>
          <a:xfrm>
            <a:off x="5704639" y="1711994"/>
            <a:ext cx="4806713" cy="1618362"/>
            <a:chOff x="6626960" y="2011538"/>
            <a:chExt cx="4048387" cy="1363043"/>
          </a:xfrm>
        </p:grpSpPr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3D1B272E-C7E5-8F46-AD1C-CAC45B8BDD1F}"/>
                </a:ext>
              </a:extLst>
            </p:cNvPr>
            <p:cNvSpPr/>
            <p:nvPr/>
          </p:nvSpPr>
          <p:spPr>
            <a:xfrm>
              <a:off x="6626960" y="2011538"/>
              <a:ext cx="1363043" cy="1363043"/>
            </a:xfrm>
            <a:prstGeom prst="ellipse">
              <a:avLst/>
            </a:prstGeom>
            <a:gradFill flip="none" rotWithShape="1">
              <a:gsLst>
                <a:gs pos="0">
                  <a:srgbClr val="359CD9"/>
                </a:gs>
                <a:gs pos="46000">
                  <a:srgbClr val="3187CA"/>
                </a:gs>
                <a:gs pos="100000">
                  <a:srgbClr val="2E5AA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2400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4436D6CA-9CC6-8146-ADF8-52E99C1D7370}"/>
                </a:ext>
              </a:extLst>
            </p:cNvPr>
            <p:cNvSpPr/>
            <p:nvPr/>
          </p:nvSpPr>
          <p:spPr>
            <a:xfrm>
              <a:off x="8032636" y="2276548"/>
              <a:ext cx="2356004" cy="336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TW" altLang="en-US" sz="20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陳滿春媽媽</a:t>
              </a:r>
              <a:r>
                <a:rPr lang="en-US" altLang="zh-TW" sz="20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</a:t>
              </a:r>
              <a:r>
                <a:rPr lang="zh-TW" altLang="en-US" sz="2000" b="1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一般民眾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4782251-65A3-DF42-BA40-4D19D9CAE0BD}"/>
                </a:ext>
              </a:extLst>
            </p:cNvPr>
            <p:cNvSpPr/>
            <p:nvPr/>
          </p:nvSpPr>
          <p:spPr>
            <a:xfrm>
              <a:off x="8055702" y="2641338"/>
              <a:ext cx="2491036" cy="4925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TW" altLang="en-US" sz="16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我希望知道是否有足夠的個人防護用品可以買、哪裡買</a:t>
              </a:r>
              <a:endParaRPr lang="zh-TW" altLang="en-US" sz="1600" dirty="0"/>
            </a:p>
          </p:txBody>
        </p:sp>
        <p:sp>
          <p:nvSpPr>
            <p:cNvPr id="63" name="圓角矩形 62">
              <a:extLst>
                <a:ext uri="{FF2B5EF4-FFF2-40B4-BE49-F238E27FC236}">
                  <a16:creationId xmlns:a16="http://schemas.microsoft.com/office/drawing/2014/main" id="{FEF1254C-A5A1-F84F-A007-F7C9D701CD29}"/>
                </a:ext>
              </a:extLst>
            </p:cNvPr>
            <p:cNvSpPr/>
            <p:nvPr/>
          </p:nvSpPr>
          <p:spPr>
            <a:xfrm>
              <a:off x="6626960" y="2011538"/>
              <a:ext cx="4048387" cy="1363043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2E5A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 dirty="0"/>
            </a:p>
          </p:txBody>
        </p:sp>
      </p:grpSp>
      <p:sp>
        <p:nvSpPr>
          <p:cNvPr id="24" name="平行四邊形 25">
            <a:extLst>
              <a:ext uri="{FF2B5EF4-FFF2-40B4-BE49-F238E27FC236}">
                <a16:creationId xmlns:a16="http://schemas.microsoft.com/office/drawing/2014/main" id="{8C11A00A-535E-B04E-A1F8-E2EC5745D502}"/>
              </a:ext>
            </a:extLst>
          </p:cNvPr>
          <p:cNvSpPr/>
          <p:nvPr/>
        </p:nvSpPr>
        <p:spPr>
          <a:xfrm>
            <a:off x="597538" y="1459006"/>
            <a:ext cx="853043" cy="551329"/>
          </a:xfrm>
          <a:custGeom>
            <a:avLst/>
            <a:gdLst>
              <a:gd name="connsiteX0" fmla="*/ 0 w 1533832"/>
              <a:gd name="connsiteY0" fmla="*/ 1536700 h 1536700"/>
              <a:gd name="connsiteX1" fmla="*/ 383458 w 1533832"/>
              <a:gd name="connsiteY1" fmla="*/ 0 h 1536700"/>
              <a:gd name="connsiteX2" fmla="*/ 1533832 w 1533832"/>
              <a:gd name="connsiteY2" fmla="*/ 0 h 1536700"/>
              <a:gd name="connsiteX3" fmla="*/ 1150374 w 1533832"/>
              <a:gd name="connsiteY3" fmla="*/ 1536700 h 1536700"/>
              <a:gd name="connsiteX4" fmla="*/ 0 w 1533832"/>
              <a:gd name="connsiteY4" fmla="*/ 1536700 h 1536700"/>
              <a:gd name="connsiteX0" fmla="*/ 0 w 2344993"/>
              <a:gd name="connsiteY0" fmla="*/ 1551448 h 1551448"/>
              <a:gd name="connsiteX1" fmla="*/ 1194619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2344993"/>
              <a:gd name="connsiteY0" fmla="*/ 1551448 h 1551448"/>
              <a:gd name="connsiteX1" fmla="*/ 855406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1961535"/>
              <a:gd name="connsiteY0" fmla="*/ 1551448 h 1551448"/>
              <a:gd name="connsiteX1" fmla="*/ 855406 w 1961535"/>
              <a:gd name="connsiteY1" fmla="*/ 0 h 1551448"/>
              <a:gd name="connsiteX2" fmla="*/ 1814051 w 1961535"/>
              <a:gd name="connsiteY2" fmla="*/ 0 h 1551448"/>
              <a:gd name="connsiteX3" fmla="*/ 1961535 w 1961535"/>
              <a:gd name="connsiteY3" fmla="*/ 1536700 h 1551448"/>
              <a:gd name="connsiteX4" fmla="*/ 0 w 1961535"/>
              <a:gd name="connsiteY4" fmla="*/ 1551448 h 1551448"/>
              <a:gd name="connsiteX0" fmla="*/ 0 w 2256503"/>
              <a:gd name="connsiteY0" fmla="*/ 1551448 h 1551448"/>
              <a:gd name="connsiteX1" fmla="*/ 855406 w 2256503"/>
              <a:gd name="connsiteY1" fmla="*/ 0 h 1551448"/>
              <a:gd name="connsiteX2" fmla="*/ 2256503 w 2256503"/>
              <a:gd name="connsiteY2" fmla="*/ 14748 h 1551448"/>
              <a:gd name="connsiteX3" fmla="*/ 1961535 w 2256503"/>
              <a:gd name="connsiteY3" fmla="*/ 1536700 h 1551448"/>
              <a:gd name="connsiteX4" fmla="*/ 0 w 2256503"/>
              <a:gd name="connsiteY4" fmla="*/ 1551448 h 1551448"/>
              <a:gd name="connsiteX0" fmla="*/ 0 w 2256503"/>
              <a:gd name="connsiteY0" fmla="*/ 1551448 h 1566197"/>
              <a:gd name="connsiteX1" fmla="*/ 855406 w 2256503"/>
              <a:gd name="connsiteY1" fmla="*/ 0 h 1566197"/>
              <a:gd name="connsiteX2" fmla="*/ 2256503 w 2256503"/>
              <a:gd name="connsiteY2" fmla="*/ 14748 h 1566197"/>
              <a:gd name="connsiteX3" fmla="*/ 899651 w 2256503"/>
              <a:gd name="connsiteY3" fmla="*/ 1566197 h 1566197"/>
              <a:gd name="connsiteX4" fmla="*/ 0 w 2256503"/>
              <a:gd name="connsiteY4" fmla="*/ 1551448 h 1566197"/>
              <a:gd name="connsiteX0" fmla="*/ 0 w 2256503"/>
              <a:gd name="connsiteY0" fmla="*/ 1551448 h 1551449"/>
              <a:gd name="connsiteX1" fmla="*/ 855406 w 2256503"/>
              <a:gd name="connsiteY1" fmla="*/ 0 h 1551449"/>
              <a:gd name="connsiteX2" fmla="*/ 2256503 w 2256503"/>
              <a:gd name="connsiteY2" fmla="*/ 14748 h 1551449"/>
              <a:gd name="connsiteX3" fmla="*/ 1460090 w 2256503"/>
              <a:gd name="connsiteY3" fmla="*/ 1551449 h 1551449"/>
              <a:gd name="connsiteX4" fmla="*/ 0 w 2256503"/>
              <a:gd name="connsiteY4" fmla="*/ 1551448 h 1551449"/>
              <a:gd name="connsiteX0" fmla="*/ 0 w 2333102"/>
              <a:gd name="connsiteY0" fmla="*/ 1551448 h 1551449"/>
              <a:gd name="connsiteX1" fmla="*/ 855406 w 2333102"/>
              <a:gd name="connsiteY1" fmla="*/ 0 h 1551449"/>
              <a:gd name="connsiteX2" fmla="*/ 2333102 w 2333102"/>
              <a:gd name="connsiteY2" fmla="*/ 5173 h 1551449"/>
              <a:gd name="connsiteX3" fmla="*/ 1460090 w 2333102"/>
              <a:gd name="connsiteY3" fmla="*/ 1551449 h 1551449"/>
              <a:gd name="connsiteX4" fmla="*/ 0 w 2333102"/>
              <a:gd name="connsiteY4" fmla="*/ 1551448 h 1551449"/>
              <a:gd name="connsiteX0" fmla="*/ 0 w 2352251"/>
              <a:gd name="connsiteY0" fmla="*/ 1522724 h 1551449"/>
              <a:gd name="connsiteX1" fmla="*/ 874555 w 2352251"/>
              <a:gd name="connsiteY1" fmla="*/ 0 h 1551449"/>
              <a:gd name="connsiteX2" fmla="*/ 2352251 w 2352251"/>
              <a:gd name="connsiteY2" fmla="*/ 5173 h 1551449"/>
              <a:gd name="connsiteX3" fmla="*/ 1479239 w 2352251"/>
              <a:gd name="connsiteY3" fmla="*/ 1551449 h 1551449"/>
              <a:gd name="connsiteX4" fmla="*/ 0 w 2352251"/>
              <a:gd name="connsiteY4" fmla="*/ 1522724 h 1551449"/>
              <a:gd name="connsiteX0" fmla="*/ 0 w 2352251"/>
              <a:gd name="connsiteY0" fmla="*/ 1517551 h 1546276"/>
              <a:gd name="connsiteX1" fmla="*/ 975091 w 2352251"/>
              <a:gd name="connsiteY1" fmla="*/ 200687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46276"/>
              <a:gd name="connsiteX1" fmla="*/ 874555 w 2352251"/>
              <a:gd name="connsiteY1" fmla="*/ 4402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17551"/>
              <a:gd name="connsiteX1" fmla="*/ 874555 w 2352251"/>
              <a:gd name="connsiteY1" fmla="*/ 4402 h 1517551"/>
              <a:gd name="connsiteX2" fmla="*/ 2352251 w 2352251"/>
              <a:gd name="connsiteY2" fmla="*/ 0 h 1517551"/>
              <a:gd name="connsiteX3" fmla="*/ 1196780 w 2352251"/>
              <a:gd name="connsiteY3" fmla="*/ 1316479 h 1517551"/>
              <a:gd name="connsiteX4" fmla="*/ 0 w 2352251"/>
              <a:gd name="connsiteY4" fmla="*/ 1517551 h 1517551"/>
              <a:gd name="connsiteX0" fmla="*/ 0 w 2352251"/>
              <a:gd name="connsiteY0" fmla="*/ 1517551 h 1527126"/>
              <a:gd name="connsiteX1" fmla="*/ 874555 w 2352251"/>
              <a:gd name="connsiteY1" fmla="*/ 4402 h 1527126"/>
              <a:gd name="connsiteX2" fmla="*/ 2352251 w 2352251"/>
              <a:gd name="connsiteY2" fmla="*/ 0 h 1527126"/>
              <a:gd name="connsiteX3" fmla="*/ 1479239 w 2352251"/>
              <a:gd name="connsiteY3" fmla="*/ 1527126 h 1527126"/>
              <a:gd name="connsiteX4" fmla="*/ 0 w 2352251"/>
              <a:gd name="connsiteY4" fmla="*/ 1517551 h 1527126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1935744"/>
              <a:gd name="connsiteY0" fmla="*/ 1522724 h 1522724"/>
              <a:gd name="connsiteX1" fmla="*/ 884130 w 1935744"/>
              <a:gd name="connsiteY1" fmla="*/ 0 h 1522724"/>
              <a:gd name="connsiteX2" fmla="*/ 1935744 w 1935744"/>
              <a:gd name="connsiteY2" fmla="*/ 48260 h 1522724"/>
              <a:gd name="connsiteX3" fmla="*/ 1488814 w 1935744"/>
              <a:gd name="connsiteY3" fmla="*/ 1522724 h 1522724"/>
              <a:gd name="connsiteX4" fmla="*/ 0 w 1935744"/>
              <a:gd name="connsiteY4" fmla="*/ 1522724 h 1522724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6189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1826"/>
              <a:gd name="connsiteY0" fmla="*/ 1534187 h 1534187"/>
              <a:gd name="connsiteX1" fmla="*/ 884130 w 2361826"/>
              <a:gd name="connsiteY1" fmla="*/ 872 h 1534187"/>
              <a:gd name="connsiteX2" fmla="*/ 2361826 w 2361826"/>
              <a:gd name="connsiteY2" fmla="*/ 0 h 1534187"/>
              <a:gd name="connsiteX3" fmla="*/ 1488814 w 2361826"/>
              <a:gd name="connsiteY3" fmla="*/ 1534187 h 1534187"/>
              <a:gd name="connsiteX4" fmla="*/ 0 w 2361826"/>
              <a:gd name="connsiteY4" fmla="*/ 1534187 h 1534187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16781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8887"/>
              <a:gd name="connsiteY0" fmla="*/ 1533315 h 1533315"/>
              <a:gd name="connsiteX1" fmla="*/ 884130 w 2368887"/>
              <a:gd name="connsiteY1" fmla="*/ 0 h 1533315"/>
              <a:gd name="connsiteX2" fmla="*/ 2368887 w 2368887"/>
              <a:gd name="connsiteY2" fmla="*/ 6190 h 1533315"/>
              <a:gd name="connsiteX3" fmla="*/ 1488814 w 2368887"/>
              <a:gd name="connsiteY3" fmla="*/ 1533315 h 1533315"/>
              <a:gd name="connsiteX4" fmla="*/ 0 w 2368887"/>
              <a:gd name="connsiteY4" fmla="*/ 1533315 h 1533315"/>
              <a:gd name="connsiteX0" fmla="*/ 0 w 2372417"/>
              <a:gd name="connsiteY0" fmla="*/ 1533315 h 1533315"/>
              <a:gd name="connsiteX1" fmla="*/ 884130 w 2372417"/>
              <a:gd name="connsiteY1" fmla="*/ 0 h 1533315"/>
              <a:gd name="connsiteX2" fmla="*/ 2372417 w 2372417"/>
              <a:gd name="connsiteY2" fmla="*/ 2659 h 1533315"/>
              <a:gd name="connsiteX3" fmla="*/ 1488814 w 2372417"/>
              <a:gd name="connsiteY3" fmla="*/ 1533315 h 1533315"/>
              <a:gd name="connsiteX4" fmla="*/ 0 w 2372417"/>
              <a:gd name="connsiteY4" fmla="*/ 1533315 h 153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417" h="1533315">
                <a:moveTo>
                  <a:pt x="0" y="1533315"/>
                </a:moveTo>
                <a:lnTo>
                  <a:pt x="884130" y="0"/>
                </a:lnTo>
                <a:lnTo>
                  <a:pt x="2372417" y="2659"/>
                </a:lnTo>
                <a:lnTo>
                  <a:pt x="1488814" y="1533315"/>
                </a:lnTo>
                <a:lnTo>
                  <a:pt x="0" y="1533315"/>
                </a:lnTo>
                <a:close/>
              </a:path>
            </a:pathLst>
          </a:custGeom>
          <a:gradFill flip="none" rotWithShape="1">
            <a:gsLst>
              <a:gs pos="0">
                <a:srgbClr val="359CD9"/>
              </a:gs>
              <a:gs pos="46000">
                <a:srgbClr val="3187CA"/>
              </a:gs>
              <a:gs pos="100000">
                <a:srgbClr val="2E5AA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A2F10B2-3D57-A544-B965-549DE075BC19}"/>
              </a:ext>
            </a:extLst>
          </p:cNvPr>
          <p:cNvSpPr/>
          <p:nvPr/>
        </p:nvSpPr>
        <p:spPr>
          <a:xfrm>
            <a:off x="1503405" y="1562116"/>
            <a:ext cx="2825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800" b="1" dirty="0">
                <a:solidFill>
                  <a:srgbClr val="5890C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個人防護用品</a:t>
            </a:r>
            <a:endParaRPr lang="zh-TW" altLang="en-US" sz="2800" b="1" dirty="0">
              <a:solidFill>
                <a:srgbClr val="5890C3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4586FF-3D71-E146-8896-41AEB19FB4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00614" y="1802603"/>
            <a:ext cx="1437144" cy="14371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E5F6821-FE45-0147-ACFF-AF745A842B0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38969" y="3849741"/>
            <a:ext cx="1349701" cy="13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BD6509-57FA-3D42-B6D2-27C1C384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5052603-2D54-DB4A-B6FB-77E4AE4F20ED}" type="slidenum">
              <a:rPr kumimoji="1" lang="zh-TW" altLang="en-US" smtClean="0"/>
              <a:pPr/>
              <a:t>4</a:t>
            </a:fld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6B779-B2CD-E24C-9A5C-A7ADCE662A87}"/>
              </a:ext>
            </a:extLst>
          </p:cNvPr>
          <p:cNvSpPr txBox="1">
            <a:spLocks/>
          </p:cNvSpPr>
          <p:nvPr/>
        </p:nvSpPr>
        <p:spPr>
          <a:xfrm>
            <a:off x="494608" y="470717"/>
            <a:ext cx="8450315" cy="6546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面對痛點的使用者</a:t>
            </a:r>
            <a:r>
              <a:rPr lang="en-US" altLang="zh-TW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3800" dirty="0">
                <a:solidFill>
                  <a:srgbClr val="4F84B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陳滿春媽媽</a:t>
            </a:r>
            <a:endParaRPr kumimoji="1" lang="zh-TW" altLang="en-US" sz="3800" dirty="0">
              <a:solidFill>
                <a:srgbClr val="4F84B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E11B8F5-931B-D842-AE36-8465FFDD3248}"/>
              </a:ext>
            </a:extLst>
          </p:cNvPr>
          <p:cNvGrpSpPr/>
          <p:nvPr/>
        </p:nvGrpSpPr>
        <p:grpSpPr>
          <a:xfrm>
            <a:off x="494608" y="1517606"/>
            <a:ext cx="7718059" cy="1299278"/>
            <a:chOff x="494608" y="1533648"/>
            <a:chExt cx="7718059" cy="1299278"/>
          </a:xfrm>
        </p:grpSpPr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7D537962-5F23-B443-9456-D789FD82345D}"/>
                </a:ext>
              </a:extLst>
            </p:cNvPr>
            <p:cNvSpPr/>
            <p:nvPr/>
          </p:nvSpPr>
          <p:spPr>
            <a:xfrm>
              <a:off x="3680160" y="1533648"/>
              <a:ext cx="4532507" cy="12992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68C7D23-EC62-0148-B215-04CB24E5997A}"/>
                </a:ext>
              </a:extLst>
            </p:cNvPr>
            <p:cNvSpPr/>
            <p:nvPr/>
          </p:nvSpPr>
          <p:spPr>
            <a:xfrm>
              <a:off x="4931750" y="1667629"/>
              <a:ext cx="3087281" cy="904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79413" indent="-379413" algn="just">
                <a:lnSpc>
                  <a:spcPct val="120000"/>
                </a:lnSpc>
              </a:pPr>
              <a:r>
                <a:rPr lang="zh-TW" altLang="en-US" sz="1600" b="1" dirty="0">
                  <a:solidFill>
                    <a:srgbClr val="2E78BE"/>
                  </a:solidFill>
                  <a:latin typeface="Microsoft JhengHei"/>
                  <a:ea typeface="Microsoft JhengHei"/>
                  <a:sym typeface="Microsoft JhengHei"/>
                </a:rPr>
                <a:t>角色與經歷</a:t>
              </a:r>
            </a:p>
            <a:p>
              <a:pPr algn="just">
                <a:lnSpc>
                  <a:spcPct val="120000"/>
                </a:lnSpc>
                <a:buClr>
                  <a:srgbClr val="535353"/>
                </a:buClr>
                <a:buSzPts val="1600"/>
              </a:pPr>
              <a:r>
                <a:rPr lang="zh-TW" altLang="en-US" sz="1400" dirty="0">
                  <a:solidFill>
                    <a:schemeClr val="dk1"/>
                  </a:solidFill>
                  <a:latin typeface="Microsoft JhengHei"/>
                  <a:ea typeface="Microsoft JhengHei"/>
                  <a:sym typeface="Microsoft JhengHei"/>
                </a:rPr>
                <a:t>我是一個家庭主婦，因為疫情嚴重，需要購買個人防護用品</a:t>
              </a:r>
              <a:endParaRPr lang="en" altLang="zh-TW" sz="1400" dirty="0">
                <a:solidFill>
                  <a:schemeClr val="dk1"/>
                </a:solidFill>
                <a:latin typeface="Microsoft JhengHei"/>
                <a:ea typeface="Microsoft JhengHei"/>
                <a:sym typeface="Microsoft JhengHei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992443CD-4C09-CC43-B04B-D48CC546AF24}"/>
                </a:ext>
              </a:extLst>
            </p:cNvPr>
            <p:cNvGrpSpPr/>
            <p:nvPr/>
          </p:nvGrpSpPr>
          <p:grpSpPr>
            <a:xfrm>
              <a:off x="494608" y="1533648"/>
              <a:ext cx="4338871" cy="1299278"/>
              <a:chOff x="6626959" y="2011538"/>
              <a:chExt cx="4551811" cy="1363043"/>
            </a:xfrm>
          </p:grpSpPr>
          <p:sp>
            <p:nvSpPr>
              <p:cNvPr id="63" name="圓角矩形 62">
                <a:extLst>
                  <a:ext uri="{FF2B5EF4-FFF2-40B4-BE49-F238E27FC236}">
                    <a16:creationId xmlns:a16="http://schemas.microsoft.com/office/drawing/2014/main" id="{03D088D1-96E5-014C-B2FB-AFF33CDBCB16}"/>
                  </a:ext>
                </a:extLst>
              </p:cNvPr>
              <p:cNvSpPr/>
              <p:nvPr/>
            </p:nvSpPr>
            <p:spPr>
              <a:xfrm>
                <a:off x="6626959" y="2011538"/>
                <a:ext cx="4551811" cy="13630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rgbClr val="2E5A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400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A7BE0B50-9162-B341-86C8-4CD575FCAA9D}"/>
                  </a:ext>
                </a:extLst>
              </p:cNvPr>
              <p:cNvSpPr/>
              <p:nvPr/>
            </p:nvSpPr>
            <p:spPr>
              <a:xfrm>
                <a:off x="6626960" y="2011538"/>
                <a:ext cx="1363043" cy="1363043"/>
              </a:xfrm>
              <a:prstGeom prst="ellipse">
                <a:avLst/>
              </a:prstGeom>
              <a:gradFill flip="none" rotWithShape="1">
                <a:gsLst>
                  <a:gs pos="0">
                    <a:srgbClr val="359CD9"/>
                  </a:gs>
                  <a:gs pos="46000">
                    <a:srgbClr val="3187CA"/>
                  </a:gs>
                  <a:gs pos="100000">
                    <a:srgbClr val="2E5AA7"/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2400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909565B5-6811-054A-B638-BCCA41F16ACB}"/>
                  </a:ext>
                </a:extLst>
              </p:cNvPr>
              <p:cNvSpPr/>
              <p:nvPr/>
            </p:nvSpPr>
            <p:spPr>
              <a:xfrm>
                <a:off x="8032635" y="2147552"/>
                <a:ext cx="2874934" cy="387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zh-TW" altLang="en-US" b="1" dirty="0">
                    <a:solidFill>
                      <a:srgbClr val="2F7FC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陳滿春媽媽</a:t>
                </a:r>
                <a:r>
                  <a:rPr lang="en-US" altLang="zh-TW" b="1" dirty="0">
                    <a:solidFill>
                      <a:srgbClr val="2F7FC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-</a:t>
                </a:r>
                <a:r>
                  <a:rPr lang="zh-TW" altLang="en-US" b="1" dirty="0">
                    <a:solidFill>
                      <a:srgbClr val="2F7FC4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一般民眾</a:t>
                </a: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1097D4F-7EBB-7848-BBBB-E9FC7F994BB9}"/>
                  </a:ext>
                </a:extLst>
              </p:cNvPr>
              <p:cNvSpPr/>
              <p:nvPr/>
            </p:nvSpPr>
            <p:spPr>
              <a:xfrm>
                <a:off x="8041298" y="2490713"/>
                <a:ext cx="2715580" cy="548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zh-TW" altLang="en-US" sz="1400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我希望知道是否有足夠的個人防護用品可以買、哪裡買</a:t>
                </a:r>
                <a:endParaRPr lang="zh-TW" altLang="en-US" sz="1400" dirty="0"/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6803F16-CD11-F440-85A0-A0ED8C219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69080" y="1557915"/>
              <a:ext cx="1150336" cy="1150336"/>
            </a:xfrm>
            <a:prstGeom prst="rect">
              <a:avLst/>
            </a:prstGeom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AF095997-8409-154F-ACD9-8A7A000E617D}"/>
              </a:ext>
            </a:extLst>
          </p:cNvPr>
          <p:cNvGrpSpPr/>
          <p:nvPr/>
        </p:nvGrpSpPr>
        <p:grpSpPr>
          <a:xfrm>
            <a:off x="4357181" y="3261330"/>
            <a:ext cx="3073254" cy="1790626"/>
            <a:chOff x="860699" y="3261330"/>
            <a:chExt cx="3073254" cy="1790626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471F631-3B95-2147-ABE5-32F3B913E086}"/>
                </a:ext>
              </a:extLst>
            </p:cNvPr>
            <p:cNvSpPr/>
            <p:nvPr/>
          </p:nvSpPr>
          <p:spPr>
            <a:xfrm>
              <a:off x="860699" y="3666961"/>
              <a:ext cx="307325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lvl="0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能知道我家附近哪裡有足夠的個人防護用品可以買</a:t>
              </a:r>
            </a:p>
            <a:p>
              <a:pPr marL="176213" lvl="0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能知道個人防護用品是否有被哄抬價格</a:t>
              </a:r>
            </a:p>
            <a:p>
              <a:pPr marL="176213" lvl="0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可以回報個人防護用品的販售狀況</a:t>
              </a:r>
            </a:p>
          </p:txBody>
        </p:sp>
        <p:sp>
          <p:nvSpPr>
            <p:cNvPr id="23" name="平行四邊形 25">
              <a:extLst>
                <a:ext uri="{FF2B5EF4-FFF2-40B4-BE49-F238E27FC236}">
                  <a16:creationId xmlns:a16="http://schemas.microsoft.com/office/drawing/2014/main" id="{3F5FD8F9-0CF9-A947-9315-13208EC31E6C}"/>
                </a:ext>
              </a:extLst>
            </p:cNvPr>
            <p:cNvSpPr/>
            <p:nvPr/>
          </p:nvSpPr>
          <p:spPr>
            <a:xfrm>
              <a:off x="930867" y="3261330"/>
              <a:ext cx="592141" cy="382706"/>
            </a:xfrm>
            <a:custGeom>
              <a:avLst/>
              <a:gdLst>
                <a:gd name="connsiteX0" fmla="*/ 0 w 1533832"/>
                <a:gd name="connsiteY0" fmla="*/ 1536700 h 1536700"/>
                <a:gd name="connsiteX1" fmla="*/ 383458 w 1533832"/>
                <a:gd name="connsiteY1" fmla="*/ 0 h 1536700"/>
                <a:gd name="connsiteX2" fmla="*/ 1533832 w 1533832"/>
                <a:gd name="connsiteY2" fmla="*/ 0 h 1536700"/>
                <a:gd name="connsiteX3" fmla="*/ 1150374 w 1533832"/>
                <a:gd name="connsiteY3" fmla="*/ 1536700 h 1536700"/>
                <a:gd name="connsiteX4" fmla="*/ 0 w 1533832"/>
                <a:gd name="connsiteY4" fmla="*/ 1536700 h 1536700"/>
                <a:gd name="connsiteX0" fmla="*/ 0 w 2344993"/>
                <a:gd name="connsiteY0" fmla="*/ 1551448 h 1551448"/>
                <a:gd name="connsiteX1" fmla="*/ 1194619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2344993"/>
                <a:gd name="connsiteY0" fmla="*/ 1551448 h 1551448"/>
                <a:gd name="connsiteX1" fmla="*/ 855406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1961535"/>
                <a:gd name="connsiteY0" fmla="*/ 1551448 h 1551448"/>
                <a:gd name="connsiteX1" fmla="*/ 855406 w 1961535"/>
                <a:gd name="connsiteY1" fmla="*/ 0 h 1551448"/>
                <a:gd name="connsiteX2" fmla="*/ 1814051 w 1961535"/>
                <a:gd name="connsiteY2" fmla="*/ 0 h 1551448"/>
                <a:gd name="connsiteX3" fmla="*/ 1961535 w 1961535"/>
                <a:gd name="connsiteY3" fmla="*/ 1536700 h 1551448"/>
                <a:gd name="connsiteX4" fmla="*/ 0 w 1961535"/>
                <a:gd name="connsiteY4" fmla="*/ 1551448 h 1551448"/>
                <a:gd name="connsiteX0" fmla="*/ 0 w 2256503"/>
                <a:gd name="connsiteY0" fmla="*/ 1551448 h 1551448"/>
                <a:gd name="connsiteX1" fmla="*/ 855406 w 2256503"/>
                <a:gd name="connsiteY1" fmla="*/ 0 h 1551448"/>
                <a:gd name="connsiteX2" fmla="*/ 2256503 w 2256503"/>
                <a:gd name="connsiteY2" fmla="*/ 14748 h 1551448"/>
                <a:gd name="connsiteX3" fmla="*/ 1961535 w 2256503"/>
                <a:gd name="connsiteY3" fmla="*/ 1536700 h 1551448"/>
                <a:gd name="connsiteX4" fmla="*/ 0 w 2256503"/>
                <a:gd name="connsiteY4" fmla="*/ 1551448 h 1551448"/>
                <a:gd name="connsiteX0" fmla="*/ 0 w 2256503"/>
                <a:gd name="connsiteY0" fmla="*/ 1551448 h 1566197"/>
                <a:gd name="connsiteX1" fmla="*/ 855406 w 2256503"/>
                <a:gd name="connsiteY1" fmla="*/ 0 h 1566197"/>
                <a:gd name="connsiteX2" fmla="*/ 2256503 w 2256503"/>
                <a:gd name="connsiteY2" fmla="*/ 14748 h 1566197"/>
                <a:gd name="connsiteX3" fmla="*/ 899651 w 2256503"/>
                <a:gd name="connsiteY3" fmla="*/ 1566197 h 1566197"/>
                <a:gd name="connsiteX4" fmla="*/ 0 w 2256503"/>
                <a:gd name="connsiteY4" fmla="*/ 1551448 h 1566197"/>
                <a:gd name="connsiteX0" fmla="*/ 0 w 2256503"/>
                <a:gd name="connsiteY0" fmla="*/ 1551448 h 1551449"/>
                <a:gd name="connsiteX1" fmla="*/ 855406 w 2256503"/>
                <a:gd name="connsiteY1" fmla="*/ 0 h 1551449"/>
                <a:gd name="connsiteX2" fmla="*/ 2256503 w 2256503"/>
                <a:gd name="connsiteY2" fmla="*/ 14748 h 1551449"/>
                <a:gd name="connsiteX3" fmla="*/ 1460090 w 2256503"/>
                <a:gd name="connsiteY3" fmla="*/ 1551449 h 1551449"/>
                <a:gd name="connsiteX4" fmla="*/ 0 w 2256503"/>
                <a:gd name="connsiteY4" fmla="*/ 1551448 h 1551449"/>
                <a:gd name="connsiteX0" fmla="*/ 0 w 2333102"/>
                <a:gd name="connsiteY0" fmla="*/ 1551448 h 1551449"/>
                <a:gd name="connsiteX1" fmla="*/ 855406 w 2333102"/>
                <a:gd name="connsiteY1" fmla="*/ 0 h 1551449"/>
                <a:gd name="connsiteX2" fmla="*/ 2333102 w 2333102"/>
                <a:gd name="connsiteY2" fmla="*/ 5173 h 1551449"/>
                <a:gd name="connsiteX3" fmla="*/ 1460090 w 2333102"/>
                <a:gd name="connsiteY3" fmla="*/ 1551449 h 1551449"/>
                <a:gd name="connsiteX4" fmla="*/ 0 w 2333102"/>
                <a:gd name="connsiteY4" fmla="*/ 1551448 h 1551449"/>
                <a:gd name="connsiteX0" fmla="*/ 0 w 2352251"/>
                <a:gd name="connsiteY0" fmla="*/ 1522724 h 1551449"/>
                <a:gd name="connsiteX1" fmla="*/ 874555 w 2352251"/>
                <a:gd name="connsiteY1" fmla="*/ 0 h 1551449"/>
                <a:gd name="connsiteX2" fmla="*/ 2352251 w 2352251"/>
                <a:gd name="connsiteY2" fmla="*/ 5173 h 1551449"/>
                <a:gd name="connsiteX3" fmla="*/ 1479239 w 2352251"/>
                <a:gd name="connsiteY3" fmla="*/ 1551449 h 1551449"/>
                <a:gd name="connsiteX4" fmla="*/ 0 w 2352251"/>
                <a:gd name="connsiteY4" fmla="*/ 1522724 h 1551449"/>
                <a:gd name="connsiteX0" fmla="*/ 0 w 2352251"/>
                <a:gd name="connsiteY0" fmla="*/ 1517551 h 1546276"/>
                <a:gd name="connsiteX1" fmla="*/ 975091 w 2352251"/>
                <a:gd name="connsiteY1" fmla="*/ 200687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46276"/>
                <a:gd name="connsiteX1" fmla="*/ 874555 w 2352251"/>
                <a:gd name="connsiteY1" fmla="*/ 4402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17551"/>
                <a:gd name="connsiteX1" fmla="*/ 874555 w 2352251"/>
                <a:gd name="connsiteY1" fmla="*/ 4402 h 1517551"/>
                <a:gd name="connsiteX2" fmla="*/ 2352251 w 2352251"/>
                <a:gd name="connsiteY2" fmla="*/ 0 h 1517551"/>
                <a:gd name="connsiteX3" fmla="*/ 1196780 w 2352251"/>
                <a:gd name="connsiteY3" fmla="*/ 1316479 h 1517551"/>
                <a:gd name="connsiteX4" fmla="*/ 0 w 2352251"/>
                <a:gd name="connsiteY4" fmla="*/ 1517551 h 1517551"/>
                <a:gd name="connsiteX0" fmla="*/ 0 w 2352251"/>
                <a:gd name="connsiteY0" fmla="*/ 1517551 h 1527126"/>
                <a:gd name="connsiteX1" fmla="*/ 874555 w 2352251"/>
                <a:gd name="connsiteY1" fmla="*/ 4402 h 1527126"/>
                <a:gd name="connsiteX2" fmla="*/ 2352251 w 2352251"/>
                <a:gd name="connsiteY2" fmla="*/ 0 h 1527126"/>
                <a:gd name="connsiteX3" fmla="*/ 1479239 w 2352251"/>
                <a:gd name="connsiteY3" fmla="*/ 1527126 h 1527126"/>
                <a:gd name="connsiteX4" fmla="*/ 0 w 2352251"/>
                <a:gd name="connsiteY4" fmla="*/ 1517551 h 1527126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1935744"/>
                <a:gd name="connsiteY0" fmla="*/ 1522724 h 1522724"/>
                <a:gd name="connsiteX1" fmla="*/ 884130 w 1935744"/>
                <a:gd name="connsiteY1" fmla="*/ 0 h 1522724"/>
                <a:gd name="connsiteX2" fmla="*/ 1935744 w 1935744"/>
                <a:gd name="connsiteY2" fmla="*/ 48260 h 1522724"/>
                <a:gd name="connsiteX3" fmla="*/ 1488814 w 1935744"/>
                <a:gd name="connsiteY3" fmla="*/ 1522724 h 1522724"/>
                <a:gd name="connsiteX4" fmla="*/ 0 w 1935744"/>
                <a:gd name="connsiteY4" fmla="*/ 1522724 h 1522724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6189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1826"/>
                <a:gd name="connsiteY0" fmla="*/ 1534187 h 1534187"/>
                <a:gd name="connsiteX1" fmla="*/ 884130 w 2361826"/>
                <a:gd name="connsiteY1" fmla="*/ 872 h 1534187"/>
                <a:gd name="connsiteX2" fmla="*/ 2361826 w 2361826"/>
                <a:gd name="connsiteY2" fmla="*/ 0 h 1534187"/>
                <a:gd name="connsiteX3" fmla="*/ 1488814 w 2361826"/>
                <a:gd name="connsiteY3" fmla="*/ 1534187 h 1534187"/>
                <a:gd name="connsiteX4" fmla="*/ 0 w 2361826"/>
                <a:gd name="connsiteY4" fmla="*/ 1534187 h 1534187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16781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8887"/>
                <a:gd name="connsiteY0" fmla="*/ 1533315 h 1533315"/>
                <a:gd name="connsiteX1" fmla="*/ 884130 w 2368887"/>
                <a:gd name="connsiteY1" fmla="*/ 0 h 1533315"/>
                <a:gd name="connsiteX2" fmla="*/ 2368887 w 2368887"/>
                <a:gd name="connsiteY2" fmla="*/ 6190 h 1533315"/>
                <a:gd name="connsiteX3" fmla="*/ 1488814 w 2368887"/>
                <a:gd name="connsiteY3" fmla="*/ 1533315 h 1533315"/>
                <a:gd name="connsiteX4" fmla="*/ 0 w 2368887"/>
                <a:gd name="connsiteY4" fmla="*/ 1533315 h 1533315"/>
                <a:gd name="connsiteX0" fmla="*/ 0 w 2372417"/>
                <a:gd name="connsiteY0" fmla="*/ 1533315 h 1533315"/>
                <a:gd name="connsiteX1" fmla="*/ 884130 w 2372417"/>
                <a:gd name="connsiteY1" fmla="*/ 0 h 1533315"/>
                <a:gd name="connsiteX2" fmla="*/ 2372417 w 2372417"/>
                <a:gd name="connsiteY2" fmla="*/ 2659 h 1533315"/>
                <a:gd name="connsiteX3" fmla="*/ 1488814 w 2372417"/>
                <a:gd name="connsiteY3" fmla="*/ 1533315 h 1533315"/>
                <a:gd name="connsiteX4" fmla="*/ 0 w 2372417"/>
                <a:gd name="connsiteY4" fmla="*/ 1533315 h 15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417" h="1533315">
                  <a:moveTo>
                    <a:pt x="0" y="1533315"/>
                  </a:moveTo>
                  <a:lnTo>
                    <a:pt x="884130" y="0"/>
                  </a:lnTo>
                  <a:lnTo>
                    <a:pt x="2372417" y="2659"/>
                  </a:lnTo>
                  <a:lnTo>
                    <a:pt x="1488814" y="1533315"/>
                  </a:lnTo>
                  <a:lnTo>
                    <a:pt x="0" y="153331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59CD9"/>
                </a:gs>
                <a:gs pos="46000">
                  <a:srgbClr val="3187CA"/>
                </a:gs>
                <a:gs pos="100000">
                  <a:srgbClr val="2E5AA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5303917-5533-EB43-B7BC-ACE62A6AAAB5}"/>
                </a:ext>
              </a:extLst>
            </p:cNvPr>
            <p:cNvSpPr/>
            <p:nvPr/>
          </p:nvSpPr>
          <p:spPr>
            <a:xfrm>
              <a:off x="1439014" y="3305964"/>
              <a:ext cx="595035" cy="360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79413" lvl="0" indent="-379413" algn="just">
                <a:lnSpc>
                  <a:spcPct val="120000"/>
                </a:lnSpc>
              </a:pPr>
              <a:r>
                <a:rPr lang="zh-TW" altLang="en-US" sz="1600" b="1" dirty="0">
                  <a:solidFill>
                    <a:srgbClr val="2E78BE"/>
                  </a:solidFill>
                  <a:latin typeface="Microsoft JhengHei"/>
                  <a:ea typeface="Microsoft JhengHei"/>
                  <a:sym typeface="Microsoft JhengHei"/>
                </a:rPr>
                <a:t>目標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8472C9B2-77D8-D449-9447-8518CEF98EAE}"/>
              </a:ext>
            </a:extLst>
          </p:cNvPr>
          <p:cNvGrpSpPr/>
          <p:nvPr/>
        </p:nvGrpSpPr>
        <p:grpSpPr>
          <a:xfrm>
            <a:off x="724860" y="3279157"/>
            <a:ext cx="3060235" cy="1593429"/>
            <a:chOff x="8271065" y="3279157"/>
            <a:chExt cx="3060235" cy="159342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100945B-B399-F04B-A46A-40614DB75EE2}"/>
                </a:ext>
              </a:extLst>
            </p:cNvPr>
            <p:cNvSpPr/>
            <p:nvPr/>
          </p:nvSpPr>
          <p:spPr>
            <a:xfrm>
              <a:off x="8271065" y="3746124"/>
              <a:ext cx="3060235" cy="1126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sym typeface="Microsoft JhengHei"/>
                </a:rPr>
                <a:t>不知道我家附近的個人防護用品是否還有得買</a:t>
              </a:r>
            </a:p>
            <a:p>
              <a:pPr marL="176213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sym typeface="Microsoft JhengHei"/>
                </a:rPr>
                <a:t>不知道個人防護用品價格是否被哄抬</a:t>
              </a:r>
            </a:p>
          </p:txBody>
        </p:sp>
        <p:sp>
          <p:nvSpPr>
            <p:cNvPr id="27" name="平行四邊形 25">
              <a:extLst>
                <a:ext uri="{FF2B5EF4-FFF2-40B4-BE49-F238E27FC236}">
                  <a16:creationId xmlns:a16="http://schemas.microsoft.com/office/drawing/2014/main" id="{39905EB2-51B2-6840-A035-E39E511C0839}"/>
                </a:ext>
              </a:extLst>
            </p:cNvPr>
            <p:cNvSpPr/>
            <p:nvPr/>
          </p:nvSpPr>
          <p:spPr>
            <a:xfrm>
              <a:off x="8311314" y="3279157"/>
              <a:ext cx="592141" cy="382706"/>
            </a:xfrm>
            <a:custGeom>
              <a:avLst/>
              <a:gdLst>
                <a:gd name="connsiteX0" fmla="*/ 0 w 1533832"/>
                <a:gd name="connsiteY0" fmla="*/ 1536700 h 1536700"/>
                <a:gd name="connsiteX1" fmla="*/ 383458 w 1533832"/>
                <a:gd name="connsiteY1" fmla="*/ 0 h 1536700"/>
                <a:gd name="connsiteX2" fmla="*/ 1533832 w 1533832"/>
                <a:gd name="connsiteY2" fmla="*/ 0 h 1536700"/>
                <a:gd name="connsiteX3" fmla="*/ 1150374 w 1533832"/>
                <a:gd name="connsiteY3" fmla="*/ 1536700 h 1536700"/>
                <a:gd name="connsiteX4" fmla="*/ 0 w 1533832"/>
                <a:gd name="connsiteY4" fmla="*/ 1536700 h 1536700"/>
                <a:gd name="connsiteX0" fmla="*/ 0 w 2344993"/>
                <a:gd name="connsiteY0" fmla="*/ 1551448 h 1551448"/>
                <a:gd name="connsiteX1" fmla="*/ 1194619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2344993"/>
                <a:gd name="connsiteY0" fmla="*/ 1551448 h 1551448"/>
                <a:gd name="connsiteX1" fmla="*/ 855406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1961535"/>
                <a:gd name="connsiteY0" fmla="*/ 1551448 h 1551448"/>
                <a:gd name="connsiteX1" fmla="*/ 855406 w 1961535"/>
                <a:gd name="connsiteY1" fmla="*/ 0 h 1551448"/>
                <a:gd name="connsiteX2" fmla="*/ 1814051 w 1961535"/>
                <a:gd name="connsiteY2" fmla="*/ 0 h 1551448"/>
                <a:gd name="connsiteX3" fmla="*/ 1961535 w 1961535"/>
                <a:gd name="connsiteY3" fmla="*/ 1536700 h 1551448"/>
                <a:gd name="connsiteX4" fmla="*/ 0 w 1961535"/>
                <a:gd name="connsiteY4" fmla="*/ 1551448 h 1551448"/>
                <a:gd name="connsiteX0" fmla="*/ 0 w 2256503"/>
                <a:gd name="connsiteY0" fmla="*/ 1551448 h 1551448"/>
                <a:gd name="connsiteX1" fmla="*/ 855406 w 2256503"/>
                <a:gd name="connsiteY1" fmla="*/ 0 h 1551448"/>
                <a:gd name="connsiteX2" fmla="*/ 2256503 w 2256503"/>
                <a:gd name="connsiteY2" fmla="*/ 14748 h 1551448"/>
                <a:gd name="connsiteX3" fmla="*/ 1961535 w 2256503"/>
                <a:gd name="connsiteY3" fmla="*/ 1536700 h 1551448"/>
                <a:gd name="connsiteX4" fmla="*/ 0 w 2256503"/>
                <a:gd name="connsiteY4" fmla="*/ 1551448 h 1551448"/>
                <a:gd name="connsiteX0" fmla="*/ 0 w 2256503"/>
                <a:gd name="connsiteY0" fmla="*/ 1551448 h 1566197"/>
                <a:gd name="connsiteX1" fmla="*/ 855406 w 2256503"/>
                <a:gd name="connsiteY1" fmla="*/ 0 h 1566197"/>
                <a:gd name="connsiteX2" fmla="*/ 2256503 w 2256503"/>
                <a:gd name="connsiteY2" fmla="*/ 14748 h 1566197"/>
                <a:gd name="connsiteX3" fmla="*/ 899651 w 2256503"/>
                <a:gd name="connsiteY3" fmla="*/ 1566197 h 1566197"/>
                <a:gd name="connsiteX4" fmla="*/ 0 w 2256503"/>
                <a:gd name="connsiteY4" fmla="*/ 1551448 h 1566197"/>
                <a:gd name="connsiteX0" fmla="*/ 0 w 2256503"/>
                <a:gd name="connsiteY0" fmla="*/ 1551448 h 1551449"/>
                <a:gd name="connsiteX1" fmla="*/ 855406 w 2256503"/>
                <a:gd name="connsiteY1" fmla="*/ 0 h 1551449"/>
                <a:gd name="connsiteX2" fmla="*/ 2256503 w 2256503"/>
                <a:gd name="connsiteY2" fmla="*/ 14748 h 1551449"/>
                <a:gd name="connsiteX3" fmla="*/ 1460090 w 2256503"/>
                <a:gd name="connsiteY3" fmla="*/ 1551449 h 1551449"/>
                <a:gd name="connsiteX4" fmla="*/ 0 w 2256503"/>
                <a:gd name="connsiteY4" fmla="*/ 1551448 h 1551449"/>
                <a:gd name="connsiteX0" fmla="*/ 0 w 2333102"/>
                <a:gd name="connsiteY0" fmla="*/ 1551448 h 1551449"/>
                <a:gd name="connsiteX1" fmla="*/ 855406 w 2333102"/>
                <a:gd name="connsiteY1" fmla="*/ 0 h 1551449"/>
                <a:gd name="connsiteX2" fmla="*/ 2333102 w 2333102"/>
                <a:gd name="connsiteY2" fmla="*/ 5173 h 1551449"/>
                <a:gd name="connsiteX3" fmla="*/ 1460090 w 2333102"/>
                <a:gd name="connsiteY3" fmla="*/ 1551449 h 1551449"/>
                <a:gd name="connsiteX4" fmla="*/ 0 w 2333102"/>
                <a:gd name="connsiteY4" fmla="*/ 1551448 h 1551449"/>
                <a:gd name="connsiteX0" fmla="*/ 0 w 2352251"/>
                <a:gd name="connsiteY0" fmla="*/ 1522724 h 1551449"/>
                <a:gd name="connsiteX1" fmla="*/ 874555 w 2352251"/>
                <a:gd name="connsiteY1" fmla="*/ 0 h 1551449"/>
                <a:gd name="connsiteX2" fmla="*/ 2352251 w 2352251"/>
                <a:gd name="connsiteY2" fmla="*/ 5173 h 1551449"/>
                <a:gd name="connsiteX3" fmla="*/ 1479239 w 2352251"/>
                <a:gd name="connsiteY3" fmla="*/ 1551449 h 1551449"/>
                <a:gd name="connsiteX4" fmla="*/ 0 w 2352251"/>
                <a:gd name="connsiteY4" fmla="*/ 1522724 h 1551449"/>
                <a:gd name="connsiteX0" fmla="*/ 0 w 2352251"/>
                <a:gd name="connsiteY0" fmla="*/ 1517551 h 1546276"/>
                <a:gd name="connsiteX1" fmla="*/ 975091 w 2352251"/>
                <a:gd name="connsiteY1" fmla="*/ 200687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46276"/>
                <a:gd name="connsiteX1" fmla="*/ 874555 w 2352251"/>
                <a:gd name="connsiteY1" fmla="*/ 4402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17551"/>
                <a:gd name="connsiteX1" fmla="*/ 874555 w 2352251"/>
                <a:gd name="connsiteY1" fmla="*/ 4402 h 1517551"/>
                <a:gd name="connsiteX2" fmla="*/ 2352251 w 2352251"/>
                <a:gd name="connsiteY2" fmla="*/ 0 h 1517551"/>
                <a:gd name="connsiteX3" fmla="*/ 1196780 w 2352251"/>
                <a:gd name="connsiteY3" fmla="*/ 1316479 h 1517551"/>
                <a:gd name="connsiteX4" fmla="*/ 0 w 2352251"/>
                <a:gd name="connsiteY4" fmla="*/ 1517551 h 1517551"/>
                <a:gd name="connsiteX0" fmla="*/ 0 w 2352251"/>
                <a:gd name="connsiteY0" fmla="*/ 1517551 h 1527126"/>
                <a:gd name="connsiteX1" fmla="*/ 874555 w 2352251"/>
                <a:gd name="connsiteY1" fmla="*/ 4402 h 1527126"/>
                <a:gd name="connsiteX2" fmla="*/ 2352251 w 2352251"/>
                <a:gd name="connsiteY2" fmla="*/ 0 h 1527126"/>
                <a:gd name="connsiteX3" fmla="*/ 1479239 w 2352251"/>
                <a:gd name="connsiteY3" fmla="*/ 1527126 h 1527126"/>
                <a:gd name="connsiteX4" fmla="*/ 0 w 2352251"/>
                <a:gd name="connsiteY4" fmla="*/ 1517551 h 1527126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1935744"/>
                <a:gd name="connsiteY0" fmla="*/ 1522724 h 1522724"/>
                <a:gd name="connsiteX1" fmla="*/ 884130 w 1935744"/>
                <a:gd name="connsiteY1" fmla="*/ 0 h 1522724"/>
                <a:gd name="connsiteX2" fmla="*/ 1935744 w 1935744"/>
                <a:gd name="connsiteY2" fmla="*/ 48260 h 1522724"/>
                <a:gd name="connsiteX3" fmla="*/ 1488814 w 1935744"/>
                <a:gd name="connsiteY3" fmla="*/ 1522724 h 1522724"/>
                <a:gd name="connsiteX4" fmla="*/ 0 w 1935744"/>
                <a:gd name="connsiteY4" fmla="*/ 1522724 h 1522724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6189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1826"/>
                <a:gd name="connsiteY0" fmla="*/ 1534187 h 1534187"/>
                <a:gd name="connsiteX1" fmla="*/ 884130 w 2361826"/>
                <a:gd name="connsiteY1" fmla="*/ 872 h 1534187"/>
                <a:gd name="connsiteX2" fmla="*/ 2361826 w 2361826"/>
                <a:gd name="connsiteY2" fmla="*/ 0 h 1534187"/>
                <a:gd name="connsiteX3" fmla="*/ 1488814 w 2361826"/>
                <a:gd name="connsiteY3" fmla="*/ 1534187 h 1534187"/>
                <a:gd name="connsiteX4" fmla="*/ 0 w 2361826"/>
                <a:gd name="connsiteY4" fmla="*/ 1534187 h 1534187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16781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8887"/>
                <a:gd name="connsiteY0" fmla="*/ 1533315 h 1533315"/>
                <a:gd name="connsiteX1" fmla="*/ 884130 w 2368887"/>
                <a:gd name="connsiteY1" fmla="*/ 0 h 1533315"/>
                <a:gd name="connsiteX2" fmla="*/ 2368887 w 2368887"/>
                <a:gd name="connsiteY2" fmla="*/ 6190 h 1533315"/>
                <a:gd name="connsiteX3" fmla="*/ 1488814 w 2368887"/>
                <a:gd name="connsiteY3" fmla="*/ 1533315 h 1533315"/>
                <a:gd name="connsiteX4" fmla="*/ 0 w 2368887"/>
                <a:gd name="connsiteY4" fmla="*/ 1533315 h 1533315"/>
                <a:gd name="connsiteX0" fmla="*/ 0 w 2372417"/>
                <a:gd name="connsiteY0" fmla="*/ 1533315 h 1533315"/>
                <a:gd name="connsiteX1" fmla="*/ 884130 w 2372417"/>
                <a:gd name="connsiteY1" fmla="*/ 0 h 1533315"/>
                <a:gd name="connsiteX2" fmla="*/ 2372417 w 2372417"/>
                <a:gd name="connsiteY2" fmla="*/ 2659 h 1533315"/>
                <a:gd name="connsiteX3" fmla="*/ 1488814 w 2372417"/>
                <a:gd name="connsiteY3" fmla="*/ 1533315 h 1533315"/>
                <a:gd name="connsiteX4" fmla="*/ 0 w 2372417"/>
                <a:gd name="connsiteY4" fmla="*/ 1533315 h 15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417" h="1533315">
                  <a:moveTo>
                    <a:pt x="0" y="1533315"/>
                  </a:moveTo>
                  <a:lnTo>
                    <a:pt x="884130" y="0"/>
                  </a:lnTo>
                  <a:lnTo>
                    <a:pt x="2372417" y="2659"/>
                  </a:lnTo>
                  <a:lnTo>
                    <a:pt x="1488814" y="1533315"/>
                  </a:lnTo>
                  <a:lnTo>
                    <a:pt x="0" y="153331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59CD9"/>
                </a:gs>
                <a:gs pos="46000">
                  <a:srgbClr val="3187CA"/>
                </a:gs>
                <a:gs pos="100000">
                  <a:srgbClr val="2E5AA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929338A-5F28-4E4C-8862-D466E2C08C3A}"/>
                </a:ext>
              </a:extLst>
            </p:cNvPr>
            <p:cNvSpPr/>
            <p:nvPr/>
          </p:nvSpPr>
          <p:spPr>
            <a:xfrm>
              <a:off x="8862548" y="3334914"/>
              <a:ext cx="595035" cy="360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79413" indent="-379413" algn="just">
                <a:lnSpc>
                  <a:spcPct val="120000"/>
                </a:lnSpc>
              </a:pPr>
              <a:r>
                <a:rPr lang="zh-TW" altLang="en-US" sz="1600" b="1" dirty="0">
                  <a:solidFill>
                    <a:srgbClr val="2E78BE"/>
                  </a:solidFill>
                  <a:latin typeface="Microsoft JhengHei"/>
                  <a:ea typeface="Microsoft JhengHei"/>
                  <a:sym typeface="Microsoft JhengHei"/>
                </a:rPr>
                <a:t>痛點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8FC02C1-403C-8D47-B582-A21C3190FC23}"/>
              </a:ext>
            </a:extLst>
          </p:cNvPr>
          <p:cNvGrpSpPr/>
          <p:nvPr/>
        </p:nvGrpSpPr>
        <p:grpSpPr>
          <a:xfrm>
            <a:off x="4263996" y="3125863"/>
            <a:ext cx="3699980" cy="2504470"/>
            <a:chOff x="4263996" y="3261330"/>
            <a:chExt cx="3699980" cy="1998319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9AD8FB50-A0A7-F14F-A33F-8D231814BF6F}"/>
                </a:ext>
              </a:extLst>
            </p:cNvPr>
            <p:cNvCxnSpPr>
              <a:cxnSpLocks/>
            </p:cNvCxnSpPr>
            <p:nvPr/>
          </p:nvCxnSpPr>
          <p:spPr>
            <a:xfrm>
              <a:off x="4263996" y="3261330"/>
              <a:ext cx="0" cy="1998319"/>
            </a:xfrm>
            <a:prstGeom prst="line">
              <a:avLst/>
            </a:prstGeom>
            <a:ln w="19050">
              <a:solidFill>
                <a:srgbClr val="2E5A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CAE52D53-DF74-FF43-BDD7-9DA3E484ECB2}"/>
                </a:ext>
              </a:extLst>
            </p:cNvPr>
            <p:cNvCxnSpPr>
              <a:cxnSpLocks/>
            </p:cNvCxnSpPr>
            <p:nvPr/>
          </p:nvCxnSpPr>
          <p:spPr>
            <a:xfrm>
              <a:off x="7963976" y="3261330"/>
              <a:ext cx="0" cy="1998319"/>
            </a:xfrm>
            <a:prstGeom prst="line">
              <a:avLst/>
            </a:prstGeom>
            <a:ln w="19050">
              <a:solidFill>
                <a:srgbClr val="2E5A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A33C5A8-E823-1848-ABF2-BAC422639395}"/>
              </a:ext>
            </a:extLst>
          </p:cNvPr>
          <p:cNvGrpSpPr/>
          <p:nvPr/>
        </p:nvGrpSpPr>
        <p:grpSpPr>
          <a:xfrm>
            <a:off x="8242483" y="3291354"/>
            <a:ext cx="2580302" cy="2124629"/>
            <a:chOff x="4746001" y="3291354"/>
            <a:chExt cx="2580302" cy="21246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A5EB6AD-861F-844C-8C68-70B53282D64B}"/>
                </a:ext>
              </a:extLst>
            </p:cNvPr>
            <p:cNvSpPr/>
            <p:nvPr/>
          </p:nvSpPr>
          <p:spPr>
            <a:xfrm>
              <a:off x="4746001" y="3767834"/>
              <a:ext cx="2580302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buClr>
                  <a:srgbClr val="535353"/>
                </a:buClr>
                <a:buSzPts val="1600"/>
              </a:pPr>
              <a:r>
                <a:rPr lang="zh-TW" altLang="en-US" sz="1400" dirty="0">
                  <a:latin typeface="Microsoft JhengHei"/>
                  <a:ea typeface="Microsoft JhengHei"/>
                  <a:sym typeface="Microsoft JhengHei"/>
                </a:rPr>
                <a:t>賣個人防護用品的商店，包括是否有貨、價格等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DF71D78-9D2B-6F45-8F36-D598BC3374FA}"/>
                </a:ext>
              </a:extLst>
            </p:cNvPr>
            <p:cNvSpPr/>
            <p:nvPr/>
          </p:nvSpPr>
          <p:spPr>
            <a:xfrm>
              <a:off x="4777623" y="5088521"/>
              <a:ext cx="2517058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buClr>
                  <a:srgbClr val="535353"/>
                </a:buClr>
                <a:buSzPts val="1600"/>
              </a:pPr>
              <a:r>
                <a:rPr lang="zh-TW" altLang="en-US" sz="1400" dirty="0">
                  <a:latin typeface="Microsoft JhengHei"/>
                  <a:ea typeface="Microsoft JhengHei"/>
                  <a:sym typeface="Microsoft JhengHei"/>
                </a:rPr>
                <a:t>家人、小孩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D823DD1-B2E3-1644-A906-30302E64FEF0}"/>
                </a:ext>
              </a:extLst>
            </p:cNvPr>
            <p:cNvSpPr/>
            <p:nvPr/>
          </p:nvSpPr>
          <p:spPr>
            <a:xfrm>
              <a:off x="5350523" y="3385128"/>
              <a:ext cx="1826141" cy="360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79413" indent="-379413" algn="just">
                <a:lnSpc>
                  <a:spcPct val="120000"/>
                </a:lnSpc>
              </a:pPr>
              <a:r>
                <a:rPr lang="zh-TW" altLang="en-US" sz="1600" b="1" dirty="0">
                  <a:solidFill>
                    <a:srgbClr val="2E78BE"/>
                  </a:solidFill>
                  <a:latin typeface="Microsoft JhengHei"/>
                  <a:ea typeface="Microsoft JhengHei"/>
                  <a:sym typeface="Microsoft JhengHei"/>
                </a:rPr>
                <a:t>技能與關心的議題</a:t>
              </a:r>
              <a:endParaRPr lang="zh-TW" altLang="en-US" sz="1600" b="1" dirty="0">
                <a:solidFill>
                  <a:srgbClr val="2E78BE"/>
                </a:solidFill>
                <a:latin typeface="Microsoft JhengHei"/>
                <a:ea typeface="Microsoft JhengHei"/>
              </a:endParaRPr>
            </a:p>
          </p:txBody>
        </p:sp>
        <p:sp>
          <p:nvSpPr>
            <p:cNvPr id="26" name="平行四邊形 25">
              <a:extLst>
                <a:ext uri="{FF2B5EF4-FFF2-40B4-BE49-F238E27FC236}">
                  <a16:creationId xmlns:a16="http://schemas.microsoft.com/office/drawing/2014/main" id="{A53D9DEB-454F-AF4C-9395-7D24F69EBA77}"/>
                </a:ext>
              </a:extLst>
            </p:cNvPr>
            <p:cNvSpPr/>
            <p:nvPr/>
          </p:nvSpPr>
          <p:spPr>
            <a:xfrm>
              <a:off x="4848043" y="3291354"/>
              <a:ext cx="592141" cy="382706"/>
            </a:xfrm>
            <a:custGeom>
              <a:avLst/>
              <a:gdLst>
                <a:gd name="connsiteX0" fmla="*/ 0 w 1533832"/>
                <a:gd name="connsiteY0" fmla="*/ 1536700 h 1536700"/>
                <a:gd name="connsiteX1" fmla="*/ 383458 w 1533832"/>
                <a:gd name="connsiteY1" fmla="*/ 0 h 1536700"/>
                <a:gd name="connsiteX2" fmla="*/ 1533832 w 1533832"/>
                <a:gd name="connsiteY2" fmla="*/ 0 h 1536700"/>
                <a:gd name="connsiteX3" fmla="*/ 1150374 w 1533832"/>
                <a:gd name="connsiteY3" fmla="*/ 1536700 h 1536700"/>
                <a:gd name="connsiteX4" fmla="*/ 0 w 1533832"/>
                <a:gd name="connsiteY4" fmla="*/ 1536700 h 1536700"/>
                <a:gd name="connsiteX0" fmla="*/ 0 w 2344993"/>
                <a:gd name="connsiteY0" fmla="*/ 1551448 h 1551448"/>
                <a:gd name="connsiteX1" fmla="*/ 1194619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2344993"/>
                <a:gd name="connsiteY0" fmla="*/ 1551448 h 1551448"/>
                <a:gd name="connsiteX1" fmla="*/ 855406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1961535"/>
                <a:gd name="connsiteY0" fmla="*/ 1551448 h 1551448"/>
                <a:gd name="connsiteX1" fmla="*/ 855406 w 1961535"/>
                <a:gd name="connsiteY1" fmla="*/ 0 h 1551448"/>
                <a:gd name="connsiteX2" fmla="*/ 1814051 w 1961535"/>
                <a:gd name="connsiteY2" fmla="*/ 0 h 1551448"/>
                <a:gd name="connsiteX3" fmla="*/ 1961535 w 1961535"/>
                <a:gd name="connsiteY3" fmla="*/ 1536700 h 1551448"/>
                <a:gd name="connsiteX4" fmla="*/ 0 w 1961535"/>
                <a:gd name="connsiteY4" fmla="*/ 1551448 h 1551448"/>
                <a:gd name="connsiteX0" fmla="*/ 0 w 2256503"/>
                <a:gd name="connsiteY0" fmla="*/ 1551448 h 1551448"/>
                <a:gd name="connsiteX1" fmla="*/ 855406 w 2256503"/>
                <a:gd name="connsiteY1" fmla="*/ 0 h 1551448"/>
                <a:gd name="connsiteX2" fmla="*/ 2256503 w 2256503"/>
                <a:gd name="connsiteY2" fmla="*/ 14748 h 1551448"/>
                <a:gd name="connsiteX3" fmla="*/ 1961535 w 2256503"/>
                <a:gd name="connsiteY3" fmla="*/ 1536700 h 1551448"/>
                <a:gd name="connsiteX4" fmla="*/ 0 w 2256503"/>
                <a:gd name="connsiteY4" fmla="*/ 1551448 h 1551448"/>
                <a:gd name="connsiteX0" fmla="*/ 0 w 2256503"/>
                <a:gd name="connsiteY0" fmla="*/ 1551448 h 1566197"/>
                <a:gd name="connsiteX1" fmla="*/ 855406 w 2256503"/>
                <a:gd name="connsiteY1" fmla="*/ 0 h 1566197"/>
                <a:gd name="connsiteX2" fmla="*/ 2256503 w 2256503"/>
                <a:gd name="connsiteY2" fmla="*/ 14748 h 1566197"/>
                <a:gd name="connsiteX3" fmla="*/ 899651 w 2256503"/>
                <a:gd name="connsiteY3" fmla="*/ 1566197 h 1566197"/>
                <a:gd name="connsiteX4" fmla="*/ 0 w 2256503"/>
                <a:gd name="connsiteY4" fmla="*/ 1551448 h 1566197"/>
                <a:gd name="connsiteX0" fmla="*/ 0 w 2256503"/>
                <a:gd name="connsiteY0" fmla="*/ 1551448 h 1551449"/>
                <a:gd name="connsiteX1" fmla="*/ 855406 w 2256503"/>
                <a:gd name="connsiteY1" fmla="*/ 0 h 1551449"/>
                <a:gd name="connsiteX2" fmla="*/ 2256503 w 2256503"/>
                <a:gd name="connsiteY2" fmla="*/ 14748 h 1551449"/>
                <a:gd name="connsiteX3" fmla="*/ 1460090 w 2256503"/>
                <a:gd name="connsiteY3" fmla="*/ 1551449 h 1551449"/>
                <a:gd name="connsiteX4" fmla="*/ 0 w 2256503"/>
                <a:gd name="connsiteY4" fmla="*/ 1551448 h 1551449"/>
                <a:gd name="connsiteX0" fmla="*/ 0 w 2333102"/>
                <a:gd name="connsiteY0" fmla="*/ 1551448 h 1551449"/>
                <a:gd name="connsiteX1" fmla="*/ 855406 w 2333102"/>
                <a:gd name="connsiteY1" fmla="*/ 0 h 1551449"/>
                <a:gd name="connsiteX2" fmla="*/ 2333102 w 2333102"/>
                <a:gd name="connsiteY2" fmla="*/ 5173 h 1551449"/>
                <a:gd name="connsiteX3" fmla="*/ 1460090 w 2333102"/>
                <a:gd name="connsiteY3" fmla="*/ 1551449 h 1551449"/>
                <a:gd name="connsiteX4" fmla="*/ 0 w 2333102"/>
                <a:gd name="connsiteY4" fmla="*/ 1551448 h 1551449"/>
                <a:gd name="connsiteX0" fmla="*/ 0 w 2352251"/>
                <a:gd name="connsiteY0" fmla="*/ 1522724 h 1551449"/>
                <a:gd name="connsiteX1" fmla="*/ 874555 w 2352251"/>
                <a:gd name="connsiteY1" fmla="*/ 0 h 1551449"/>
                <a:gd name="connsiteX2" fmla="*/ 2352251 w 2352251"/>
                <a:gd name="connsiteY2" fmla="*/ 5173 h 1551449"/>
                <a:gd name="connsiteX3" fmla="*/ 1479239 w 2352251"/>
                <a:gd name="connsiteY3" fmla="*/ 1551449 h 1551449"/>
                <a:gd name="connsiteX4" fmla="*/ 0 w 2352251"/>
                <a:gd name="connsiteY4" fmla="*/ 1522724 h 1551449"/>
                <a:gd name="connsiteX0" fmla="*/ 0 w 2352251"/>
                <a:gd name="connsiteY0" fmla="*/ 1517551 h 1546276"/>
                <a:gd name="connsiteX1" fmla="*/ 975091 w 2352251"/>
                <a:gd name="connsiteY1" fmla="*/ 200687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46276"/>
                <a:gd name="connsiteX1" fmla="*/ 874555 w 2352251"/>
                <a:gd name="connsiteY1" fmla="*/ 4402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17551"/>
                <a:gd name="connsiteX1" fmla="*/ 874555 w 2352251"/>
                <a:gd name="connsiteY1" fmla="*/ 4402 h 1517551"/>
                <a:gd name="connsiteX2" fmla="*/ 2352251 w 2352251"/>
                <a:gd name="connsiteY2" fmla="*/ 0 h 1517551"/>
                <a:gd name="connsiteX3" fmla="*/ 1196780 w 2352251"/>
                <a:gd name="connsiteY3" fmla="*/ 1316479 h 1517551"/>
                <a:gd name="connsiteX4" fmla="*/ 0 w 2352251"/>
                <a:gd name="connsiteY4" fmla="*/ 1517551 h 1517551"/>
                <a:gd name="connsiteX0" fmla="*/ 0 w 2352251"/>
                <a:gd name="connsiteY0" fmla="*/ 1517551 h 1527126"/>
                <a:gd name="connsiteX1" fmla="*/ 874555 w 2352251"/>
                <a:gd name="connsiteY1" fmla="*/ 4402 h 1527126"/>
                <a:gd name="connsiteX2" fmla="*/ 2352251 w 2352251"/>
                <a:gd name="connsiteY2" fmla="*/ 0 h 1527126"/>
                <a:gd name="connsiteX3" fmla="*/ 1479239 w 2352251"/>
                <a:gd name="connsiteY3" fmla="*/ 1527126 h 1527126"/>
                <a:gd name="connsiteX4" fmla="*/ 0 w 2352251"/>
                <a:gd name="connsiteY4" fmla="*/ 1517551 h 1527126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1935744"/>
                <a:gd name="connsiteY0" fmla="*/ 1522724 h 1522724"/>
                <a:gd name="connsiteX1" fmla="*/ 884130 w 1935744"/>
                <a:gd name="connsiteY1" fmla="*/ 0 h 1522724"/>
                <a:gd name="connsiteX2" fmla="*/ 1935744 w 1935744"/>
                <a:gd name="connsiteY2" fmla="*/ 48260 h 1522724"/>
                <a:gd name="connsiteX3" fmla="*/ 1488814 w 1935744"/>
                <a:gd name="connsiteY3" fmla="*/ 1522724 h 1522724"/>
                <a:gd name="connsiteX4" fmla="*/ 0 w 1935744"/>
                <a:gd name="connsiteY4" fmla="*/ 1522724 h 1522724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6189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1826"/>
                <a:gd name="connsiteY0" fmla="*/ 1534187 h 1534187"/>
                <a:gd name="connsiteX1" fmla="*/ 884130 w 2361826"/>
                <a:gd name="connsiteY1" fmla="*/ 872 h 1534187"/>
                <a:gd name="connsiteX2" fmla="*/ 2361826 w 2361826"/>
                <a:gd name="connsiteY2" fmla="*/ 0 h 1534187"/>
                <a:gd name="connsiteX3" fmla="*/ 1488814 w 2361826"/>
                <a:gd name="connsiteY3" fmla="*/ 1534187 h 1534187"/>
                <a:gd name="connsiteX4" fmla="*/ 0 w 2361826"/>
                <a:gd name="connsiteY4" fmla="*/ 1534187 h 1534187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16781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8887"/>
                <a:gd name="connsiteY0" fmla="*/ 1533315 h 1533315"/>
                <a:gd name="connsiteX1" fmla="*/ 884130 w 2368887"/>
                <a:gd name="connsiteY1" fmla="*/ 0 h 1533315"/>
                <a:gd name="connsiteX2" fmla="*/ 2368887 w 2368887"/>
                <a:gd name="connsiteY2" fmla="*/ 6190 h 1533315"/>
                <a:gd name="connsiteX3" fmla="*/ 1488814 w 2368887"/>
                <a:gd name="connsiteY3" fmla="*/ 1533315 h 1533315"/>
                <a:gd name="connsiteX4" fmla="*/ 0 w 2368887"/>
                <a:gd name="connsiteY4" fmla="*/ 1533315 h 1533315"/>
                <a:gd name="connsiteX0" fmla="*/ 0 w 2372417"/>
                <a:gd name="connsiteY0" fmla="*/ 1533315 h 1533315"/>
                <a:gd name="connsiteX1" fmla="*/ 884130 w 2372417"/>
                <a:gd name="connsiteY1" fmla="*/ 0 h 1533315"/>
                <a:gd name="connsiteX2" fmla="*/ 2372417 w 2372417"/>
                <a:gd name="connsiteY2" fmla="*/ 2659 h 1533315"/>
                <a:gd name="connsiteX3" fmla="*/ 1488814 w 2372417"/>
                <a:gd name="connsiteY3" fmla="*/ 1533315 h 1533315"/>
                <a:gd name="connsiteX4" fmla="*/ 0 w 2372417"/>
                <a:gd name="connsiteY4" fmla="*/ 1533315 h 15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417" h="1533315">
                  <a:moveTo>
                    <a:pt x="0" y="1533315"/>
                  </a:moveTo>
                  <a:lnTo>
                    <a:pt x="884130" y="0"/>
                  </a:lnTo>
                  <a:lnTo>
                    <a:pt x="2372417" y="2659"/>
                  </a:lnTo>
                  <a:lnTo>
                    <a:pt x="1488814" y="1533315"/>
                  </a:lnTo>
                  <a:lnTo>
                    <a:pt x="0" y="153331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59CD9"/>
                </a:gs>
                <a:gs pos="46000">
                  <a:srgbClr val="3187CA"/>
                </a:gs>
                <a:gs pos="100000">
                  <a:srgbClr val="2E5AA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9" name="平行四邊形 25">
              <a:extLst>
                <a:ext uri="{FF2B5EF4-FFF2-40B4-BE49-F238E27FC236}">
                  <a16:creationId xmlns:a16="http://schemas.microsoft.com/office/drawing/2014/main" id="{686C4C85-2C7E-CC44-8BBB-B01DD78F1CAF}"/>
                </a:ext>
              </a:extLst>
            </p:cNvPr>
            <p:cNvSpPr/>
            <p:nvPr/>
          </p:nvSpPr>
          <p:spPr>
            <a:xfrm>
              <a:off x="4777281" y="4633751"/>
              <a:ext cx="592141" cy="382706"/>
            </a:xfrm>
            <a:custGeom>
              <a:avLst/>
              <a:gdLst>
                <a:gd name="connsiteX0" fmla="*/ 0 w 1533832"/>
                <a:gd name="connsiteY0" fmla="*/ 1536700 h 1536700"/>
                <a:gd name="connsiteX1" fmla="*/ 383458 w 1533832"/>
                <a:gd name="connsiteY1" fmla="*/ 0 h 1536700"/>
                <a:gd name="connsiteX2" fmla="*/ 1533832 w 1533832"/>
                <a:gd name="connsiteY2" fmla="*/ 0 h 1536700"/>
                <a:gd name="connsiteX3" fmla="*/ 1150374 w 1533832"/>
                <a:gd name="connsiteY3" fmla="*/ 1536700 h 1536700"/>
                <a:gd name="connsiteX4" fmla="*/ 0 w 1533832"/>
                <a:gd name="connsiteY4" fmla="*/ 1536700 h 1536700"/>
                <a:gd name="connsiteX0" fmla="*/ 0 w 2344993"/>
                <a:gd name="connsiteY0" fmla="*/ 1551448 h 1551448"/>
                <a:gd name="connsiteX1" fmla="*/ 1194619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2344993"/>
                <a:gd name="connsiteY0" fmla="*/ 1551448 h 1551448"/>
                <a:gd name="connsiteX1" fmla="*/ 855406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1961535"/>
                <a:gd name="connsiteY0" fmla="*/ 1551448 h 1551448"/>
                <a:gd name="connsiteX1" fmla="*/ 855406 w 1961535"/>
                <a:gd name="connsiteY1" fmla="*/ 0 h 1551448"/>
                <a:gd name="connsiteX2" fmla="*/ 1814051 w 1961535"/>
                <a:gd name="connsiteY2" fmla="*/ 0 h 1551448"/>
                <a:gd name="connsiteX3" fmla="*/ 1961535 w 1961535"/>
                <a:gd name="connsiteY3" fmla="*/ 1536700 h 1551448"/>
                <a:gd name="connsiteX4" fmla="*/ 0 w 1961535"/>
                <a:gd name="connsiteY4" fmla="*/ 1551448 h 1551448"/>
                <a:gd name="connsiteX0" fmla="*/ 0 w 2256503"/>
                <a:gd name="connsiteY0" fmla="*/ 1551448 h 1551448"/>
                <a:gd name="connsiteX1" fmla="*/ 855406 w 2256503"/>
                <a:gd name="connsiteY1" fmla="*/ 0 h 1551448"/>
                <a:gd name="connsiteX2" fmla="*/ 2256503 w 2256503"/>
                <a:gd name="connsiteY2" fmla="*/ 14748 h 1551448"/>
                <a:gd name="connsiteX3" fmla="*/ 1961535 w 2256503"/>
                <a:gd name="connsiteY3" fmla="*/ 1536700 h 1551448"/>
                <a:gd name="connsiteX4" fmla="*/ 0 w 2256503"/>
                <a:gd name="connsiteY4" fmla="*/ 1551448 h 1551448"/>
                <a:gd name="connsiteX0" fmla="*/ 0 w 2256503"/>
                <a:gd name="connsiteY0" fmla="*/ 1551448 h 1566197"/>
                <a:gd name="connsiteX1" fmla="*/ 855406 w 2256503"/>
                <a:gd name="connsiteY1" fmla="*/ 0 h 1566197"/>
                <a:gd name="connsiteX2" fmla="*/ 2256503 w 2256503"/>
                <a:gd name="connsiteY2" fmla="*/ 14748 h 1566197"/>
                <a:gd name="connsiteX3" fmla="*/ 899651 w 2256503"/>
                <a:gd name="connsiteY3" fmla="*/ 1566197 h 1566197"/>
                <a:gd name="connsiteX4" fmla="*/ 0 w 2256503"/>
                <a:gd name="connsiteY4" fmla="*/ 1551448 h 1566197"/>
                <a:gd name="connsiteX0" fmla="*/ 0 w 2256503"/>
                <a:gd name="connsiteY0" fmla="*/ 1551448 h 1551449"/>
                <a:gd name="connsiteX1" fmla="*/ 855406 w 2256503"/>
                <a:gd name="connsiteY1" fmla="*/ 0 h 1551449"/>
                <a:gd name="connsiteX2" fmla="*/ 2256503 w 2256503"/>
                <a:gd name="connsiteY2" fmla="*/ 14748 h 1551449"/>
                <a:gd name="connsiteX3" fmla="*/ 1460090 w 2256503"/>
                <a:gd name="connsiteY3" fmla="*/ 1551449 h 1551449"/>
                <a:gd name="connsiteX4" fmla="*/ 0 w 2256503"/>
                <a:gd name="connsiteY4" fmla="*/ 1551448 h 1551449"/>
                <a:gd name="connsiteX0" fmla="*/ 0 w 2333102"/>
                <a:gd name="connsiteY0" fmla="*/ 1551448 h 1551449"/>
                <a:gd name="connsiteX1" fmla="*/ 855406 w 2333102"/>
                <a:gd name="connsiteY1" fmla="*/ 0 h 1551449"/>
                <a:gd name="connsiteX2" fmla="*/ 2333102 w 2333102"/>
                <a:gd name="connsiteY2" fmla="*/ 5173 h 1551449"/>
                <a:gd name="connsiteX3" fmla="*/ 1460090 w 2333102"/>
                <a:gd name="connsiteY3" fmla="*/ 1551449 h 1551449"/>
                <a:gd name="connsiteX4" fmla="*/ 0 w 2333102"/>
                <a:gd name="connsiteY4" fmla="*/ 1551448 h 1551449"/>
                <a:gd name="connsiteX0" fmla="*/ 0 w 2352251"/>
                <a:gd name="connsiteY0" fmla="*/ 1522724 h 1551449"/>
                <a:gd name="connsiteX1" fmla="*/ 874555 w 2352251"/>
                <a:gd name="connsiteY1" fmla="*/ 0 h 1551449"/>
                <a:gd name="connsiteX2" fmla="*/ 2352251 w 2352251"/>
                <a:gd name="connsiteY2" fmla="*/ 5173 h 1551449"/>
                <a:gd name="connsiteX3" fmla="*/ 1479239 w 2352251"/>
                <a:gd name="connsiteY3" fmla="*/ 1551449 h 1551449"/>
                <a:gd name="connsiteX4" fmla="*/ 0 w 2352251"/>
                <a:gd name="connsiteY4" fmla="*/ 1522724 h 1551449"/>
                <a:gd name="connsiteX0" fmla="*/ 0 w 2352251"/>
                <a:gd name="connsiteY0" fmla="*/ 1517551 h 1546276"/>
                <a:gd name="connsiteX1" fmla="*/ 975091 w 2352251"/>
                <a:gd name="connsiteY1" fmla="*/ 200687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46276"/>
                <a:gd name="connsiteX1" fmla="*/ 874555 w 2352251"/>
                <a:gd name="connsiteY1" fmla="*/ 4402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17551"/>
                <a:gd name="connsiteX1" fmla="*/ 874555 w 2352251"/>
                <a:gd name="connsiteY1" fmla="*/ 4402 h 1517551"/>
                <a:gd name="connsiteX2" fmla="*/ 2352251 w 2352251"/>
                <a:gd name="connsiteY2" fmla="*/ 0 h 1517551"/>
                <a:gd name="connsiteX3" fmla="*/ 1196780 w 2352251"/>
                <a:gd name="connsiteY3" fmla="*/ 1316479 h 1517551"/>
                <a:gd name="connsiteX4" fmla="*/ 0 w 2352251"/>
                <a:gd name="connsiteY4" fmla="*/ 1517551 h 1517551"/>
                <a:gd name="connsiteX0" fmla="*/ 0 w 2352251"/>
                <a:gd name="connsiteY0" fmla="*/ 1517551 h 1527126"/>
                <a:gd name="connsiteX1" fmla="*/ 874555 w 2352251"/>
                <a:gd name="connsiteY1" fmla="*/ 4402 h 1527126"/>
                <a:gd name="connsiteX2" fmla="*/ 2352251 w 2352251"/>
                <a:gd name="connsiteY2" fmla="*/ 0 h 1527126"/>
                <a:gd name="connsiteX3" fmla="*/ 1479239 w 2352251"/>
                <a:gd name="connsiteY3" fmla="*/ 1527126 h 1527126"/>
                <a:gd name="connsiteX4" fmla="*/ 0 w 2352251"/>
                <a:gd name="connsiteY4" fmla="*/ 1517551 h 1527126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1935744"/>
                <a:gd name="connsiteY0" fmla="*/ 1522724 h 1522724"/>
                <a:gd name="connsiteX1" fmla="*/ 884130 w 1935744"/>
                <a:gd name="connsiteY1" fmla="*/ 0 h 1522724"/>
                <a:gd name="connsiteX2" fmla="*/ 1935744 w 1935744"/>
                <a:gd name="connsiteY2" fmla="*/ 48260 h 1522724"/>
                <a:gd name="connsiteX3" fmla="*/ 1488814 w 1935744"/>
                <a:gd name="connsiteY3" fmla="*/ 1522724 h 1522724"/>
                <a:gd name="connsiteX4" fmla="*/ 0 w 1935744"/>
                <a:gd name="connsiteY4" fmla="*/ 1522724 h 1522724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6189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1826"/>
                <a:gd name="connsiteY0" fmla="*/ 1534187 h 1534187"/>
                <a:gd name="connsiteX1" fmla="*/ 884130 w 2361826"/>
                <a:gd name="connsiteY1" fmla="*/ 872 h 1534187"/>
                <a:gd name="connsiteX2" fmla="*/ 2361826 w 2361826"/>
                <a:gd name="connsiteY2" fmla="*/ 0 h 1534187"/>
                <a:gd name="connsiteX3" fmla="*/ 1488814 w 2361826"/>
                <a:gd name="connsiteY3" fmla="*/ 1534187 h 1534187"/>
                <a:gd name="connsiteX4" fmla="*/ 0 w 2361826"/>
                <a:gd name="connsiteY4" fmla="*/ 1534187 h 1534187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16781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8887"/>
                <a:gd name="connsiteY0" fmla="*/ 1533315 h 1533315"/>
                <a:gd name="connsiteX1" fmla="*/ 884130 w 2368887"/>
                <a:gd name="connsiteY1" fmla="*/ 0 h 1533315"/>
                <a:gd name="connsiteX2" fmla="*/ 2368887 w 2368887"/>
                <a:gd name="connsiteY2" fmla="*/ 6190 h 1533315"/>
                <a:gd name="connsiteX3" fmla="*/ 1488814 w 2368887"/>
                <a:gd name="connsiteY3" fmla="*/ 1533315 h 1533315"/>
                <a:gd name="connsiteX4" fmla="*/ 0 w 2368887"/>
                <a:gd name="connsiteY4" fmla="*/ 1533315 h 1533315"/>
                <a:gd name="connsiteX0" fmla="*/ 0 w 2372417"/>
                <a:gd name="connsiteY0" fmla="*/ 1533315 h 1533315"/>
                <a:gd name="connsiteX1" fmla="*/ 884130 w 2372417"/>
                <a:gd name="connsiteY1" fmla="*/ 0 h 1533315"/>
                <a:gd name="connsiteX2" fmla="*/ 2372417 w 2372417"/>
                <a:gd name="connsiteY2" fmla="*/ 2659 h 1533315"/>
                <a:gd name="connsiteX3" fmla="*/ 1488814 w 2372417"/>
                <a:gd name="connsiteY3" fmla="*/ 1533315 h 1533315"/>
                <a:gd name="connsiteX4" fmla="*/ 0 w 2372417"/>
                <a:gd name="connsiteY4" fmla="*/ 1533315 h 15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417" h="1533315">
                  <a:moveTo>
                    <a:pt x="0" y="1533315"/>
                  </a:moveTo>
                  <a:lnTo>
                    <a:pt x="884130" y="0"/>
                  </a:lnTo>
                  <a:lnTo>
                    <a:pt x="2372417" y="2659"/>
                  </a:lnTo>
                  <a:lnTo>
                    <a:pt x="1488814" y="1533315"/>
                  </a:lnTo>
                  <a:lnTo>
                    <a:pt x="0" y="153331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59CD9"/>
                </a:gs>
                <a:gs pos="46000">
                  <a:srgbClr val="3187CA"/>
                </a:gs>
                <a:gs pos="100000">
                  <a:srgbClr val="2E5AA7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1D35729-75D5-F74D-A002-BF425DE7E2AC}"/>
                </a:ext>
              </a:extLst>
            </p:cNvPr>
            <p:cNvSpPr/>
            <p:nvPr/>
          </p:nvSpPr>
          <p:spPr>
            <a:xfrm>
              <a:off x="5365831" y="4660814"/>
              <a:ext cx="595035" cy="360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79413" indent="-379413" algn="just">
                <a:lnSpc>
                  <a:spcPct val="120000"/>
                </a:lnSpc>
              </a:pPr>
              <a:r>
                <a:rPr lang="zh-TW" altLang="en-US" sz="1600" b="1" dirty="0">
                  <a:solidFill>
                    <a:srgbClr val="2E78BE"/>
                  </a:solidFill>
                  <a:latin typeface="Microsoft JhengHei"/>
                  <a:ea typeface="Microsoft JhengHei"/>
                  <a:sym typeface="Microsoft JhengHei"/>
                </a:rPr>
                <a:t>成員</a:t>
              </a:r>
              <a:endParaRPr lang="zh-TW" altLang="en-US" sz="1600" b="1" dirty="0">
                <a:solidFill>
                  <a:srgbClr val="2E78BE"/>
                </a:solidFill>
                <a:latin typeface="Microsoft JhengHei"/>
                <a:ea typeface="Microsoft Jheng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00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BD6509-57FA-3D42-B6D2-27C1C384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5052603-2D54-DB4A-B6FB-77E4AE4F20ED}" type="slidenum">
              <a:rPr kumimoji="1" lang="zh-TW" altLang="en-US" smtClean="0"/>
              <a:pPr/>
              <a:t>5</a:t>
            </a:fld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6B779-B2CD-E24C-9A5C-A7ADCE662A87}"/>
              </a:ext>
            </a:extLst>
          </p:cNvPr>
          <p:cNvSpPr txBox="1">
            <a:spLocks/>
          </p:cNvSpPr>
          <p:nvPr/>
        </p:nvSpPr>
        <p:spPr>
          <a:xfrm>
            <a:off x="494608" y="470717"/>
            <a:ext cx="8450315" cy="6546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面對痛點的使用者</a:t>
            </a:r>
            <a:r>
              <a:rPr lang="en-US" altLang="zh-TW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3800" dirty="0">
                <a:solidFill>
                  <a:srgbClr val="4F84B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王有才部長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93D697C-B612-FD44-A30E-54147BC2D2A6}"/>
              </a:ext>
            </a:extLst>
          </p:cNvPr>
          <p:cNvGrpSpPr/>
          <p:nvPr/>
        </p:nvGrpSpPr>
        <p:grpSpPr>
          <a:xfrm>
            <a:off x="504047" y="1514050"/>
            <a:ext cx="7708620" cy="1299278"/>
            <a:chOff x="504047" y="1524098"/>
            <a:chExt cx="7708620" cy="1299278"/>
          </a:xfrm>
        </p:grpSpPr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63CAE394-54A4-3345-A607-FDA1474759EF}"/>
                </a:ext>
              </a:extLst>
            </p:cNvPr>
            <p:cNvSpPr/>
            <p:nvPr/>
          </p:nvSpPr>
          <p:spPr>
            <a:xfrm>
              <a:off x="3680160" y="1525184"/>
              <a:ext cx="4532507" cy="12981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17C44C3-D632-EC45-A1B9-4B61B23D76B3}"/>
                </a:ext>
              </a:extLst>
            </p:cNvPr>
            <p:cNvSpPr/>
            <p:nvPr/>
          </p:nvSpPr>
          <p:spPr>
            <a:xfrm>
              <a:off x="4979439" y="1629510"/>
              <a:ext cx="2878372" cy="1163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79413" indent="-379413" algn="just">
                <a:lnSpc>
                  <a:spcPct val="120000"/>
                </a:lnSpc>
              </a:pPr>
              <a:r>
                <a:rPr lang="zh-TW" altLang="en-US" sz="1600" b="1" dirty="0">
                  <a:latin typeface="Microsoft JhengHei"/>
                  <a:ea typeface="Microsoft JhengHei"/>
                  <a:sym typeface="Microsoft JhengHei"/>
                </a:rPr>
                <a:t>角色與經歷</a:t>
              </a:r>
            </a:p>
            <a:p>
              <a:pPr algn="just">
                <a:lnSpc>
                  <a:spcPct val="120000"/>
                </a:lnSpc>
                <a:buClr>
                  <a:srgbClr val="535353"/>
                </a:buClr>
                <a:buSzPts val="1600"/>
              </a:pPr>
              <a:r>
                <a:rPr lang="zh-TW" altLang="en-US" sz="1400" dirty="0">
                  <a:solidFill>
                    <a:schemeClr val="dk1"/>
                  </a:solidFill>
                  <a:latin typeface="Microsoft JhengHei"/>
                  <a:ea typeface="Microsoft JhengHei"/>
                  <a:sym typeface="Microsoft JhengHei"/>
                </a:rPr>
                <a:t>我是一個政府官員，因為疫情嚴重，憂心民眾無法買到足夠的個人防護用品</a:t>
              </a:r>
              <a:endParaRPr lang="en" altLang="zh-TW" sz="1400" dirty="0">
                <a:solidFill>
                  <a:schemeClr val="dk1"/>
                </a:solidFill>
                <a:latin typeface="Microsoft JhengHei"/>
                <a:ea typeface="Microsoft JhengHei"/>
                <a:sym typeface="Microsoft JhengHei"/>
              </a:endParaRPr>
            </a:p>
          </p:txBody>
        </p: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57D8C205-B1B3-0E4D-BBDD-60D6D911DFC9}"/>
                </a:ext>
              </a:extLst>
            </p:cNvPr>
            <p:cNvGrpSpPr/>
            <p:nvPr/>
          </p:nvGrpSpPr>
          <p:grpSpPr>
            <a:xfrm>
              <a:off x="504047" y="1524098"/>
              <a:ext cx="4329149" cy="1299278"/>
              <a:chOff x="671377" y="1159679"/>
              <a:chExt cx="4541612" cy="1363044"/>
            </a:xfrm>
          </p:grpSpPr>
          <p:sp>
            <p:nvSpPr>
              <p:cNvPr id="58" name="圓角矩形 57">
                <a:extLst>
                  <a:ext uri="{FF2B5EF4-FFF2-40B4-BE49-F238E27FC236}">
                    <a16:creationId xmlns:a16="http://schemas.microsoft.com/office/drawing/2014/main" id="{A644E97E-B8B2-C246-A460-EB2AFDE209C4}"/>
                  </a:ext>
                </a:extLst>
              </p:cNvPr>
              <p:cNvSpPr/>
              <p:nvPr/>
            </p:nvSpPr>
            <p:spPr>
              <a:xfrm>
                <a:off x="671377" y="1159679"/>
                <a:ext cx="4541612" cy="136304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400" dirty="0"/>
              </a:p>
            </p:txBody>
          </p: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536AC5BD-0FD0-1548-8A9A-6CE9B01C1ACB}"/>
                  </a:ext>
                </a:extLst>
              </p:cNvPr>
              <p:cNvSpPr/>
              <p:nvPr/>
            </p:nvSpPr>
            <p:spPr>
              <a:xfrm>
                <a:off x="671378" y="1159680"/>
                <a:ext cx="1363043" cy="136304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43000">
                    <a:schemeClr val="tx1">
                      <a:lumMod val="65000"/>
                      <a:lumOff val="35000"/>
                    </a:schemeClr>
                  </a:gs>
                  <a:gs pos="97000">
                    <a:schemeClr val="bg2">
                      <a:lumMod val="25000"/>
                    </a:schemeClr>
                  </a:gs>
                </a:gsLst>
                <a:path path="circle">
                  <a:fillToRect t="100000" r="100000"/>
                </a:path>
                <a:tileRect l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400" dirty="0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D83FCEA-ADC4-4142-A5E0-B7E3604AEEB5}"/>
                  </a:ext>
                </a:extLst>
              </p:cNvPr>
              <p:cNvSpPr/>
              <p:nvPr/>
            </p:nvSpPr>
            <p:spPr>
              <a:xfrm>
                <a:off x="2052454" y="1297878"/>
                <a:ext cx="2874934" cy="3874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zh-TW" altLang="en-US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王有才</a:t>
                </a:r>
                <a:r>
                  <a:rPr lang="en-US" altLang="zh-TW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-</a:t>
                </a:r>
                <a:r>
                  <a:rPr lang="zh-TW" altLang="en-US" b="1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政府官員</a:t>
                </a: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C0B38BB-8C8B-7B41-B98F-577886F2BA32}"/>
                  </a:ext>
                </a:extLst>
              </p:cNvPr>
              <p:cNvSpPr/>
              <p:nvPr/>
            </p:nvSpPr>
            <p:spPr>
              <a:xfrm>
                <a:off x="2075519" y="1643621"/>
                <a:ext cx="2874934" cy="774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/>
                <a:r>
                  <a:rPr lang="zh-TW" altLang="en-US" sz="1400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我希望掌握個人防護用品</a:t>
                </a:r>
                <a:br>
                  <a:rPr lang="en" altLang="zh-TW" sz="1400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 altLang="en-US" sz="1400" dirty="0">
                    <a:solidFill>
                      <a:schemeClr val="dk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銷售狀況，好進行分析與預測，解決民眾買不到的痛點</a:t>
                </a:r>
                <a:endParaRPr lang="zh-TW" altLang="en-US" sz="1400" dirty="0"/>
              </a:p>
            </p:txBody>
          </p:sp>
        </p:grp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46D0D8B-7694-204C-A881-6E257E667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09460" y="1629510"/>
              <a:ext cx="1088454" cy="1088454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497CC2B-2382-6D42-9A67-C99C3B206B1F}"/>
              </a:ext>
            </a:extLst>
          </p:cNvPr>
          <p:cNvGrpSpPr/>
          <p:nvPr/>
        </p:nvGrpSpPr>
        <p:grpSpPr>
          <a:xfrm>
            <a:off x="4327365" y="3261330"/>
            <a:ext cx="3073254" cy="2049158"/>
            <a:chOff x="860699" y="3261330"/>
            <a:chExt cx="3073254" cy="204915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BB2733E-2BDF-4041-A072-A2C09B5A3901}"/>
                </a:ext>
              </a:extLst>
            </p:cNvPr>
            <p:cNvSpPr/>
            <p:nvPr/>
          </p:nvSpPr>
          <p:spPr>
            <a:xfrm>
              <a:off x="860699" y="3666961"/>
              <a:ext cx="3073254" cy="1643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lvl="0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掌握個人防護用品銷售狀況</a:t>
              </a:r>
              <a:endParaRPr lang="zh-TW" altLang="en-US" sz="1400" dirty="0"/>
            </a:p>
            <a:p>
              <a:pPr marL="176213" lvl="0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可整合其他資料進行分析，預測個人防護用品銷售狀況，進行超前佈署</a:t>
              </a:r>
            </a:p>
            <a:p>
              <a:pPr marL="176213" lvl="0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讓個人防護用品可進行合理調度分配</a:t>
              </a:r>
              <a:endParaRPr lang="zh-TW" altLang="en-US" sz="1400" dirty="0"/>
            </a:p>
          </p:txBody>
        </p:sp>
        <p:sp>
          <p:nvSpPr>
            <p:cNvPr id="18" name="平行四邊形 25">
              <a:extLst>
                <a:ext uri="{FF2B5EF4-FFF2-40B4-BE49-F238E27FC236}">
                  <a16:creationId xmlns:a16="http://schemas.microsoft.com/office/drawing/2014/main" id="{DA19587D-0780-7E4C-B93E-0747EB5212D1}"/>
                </a:ext>
              </a:extLst>
            </p:cNvPr>
            <p:cNvSpPr/>
            <p:nvPr/>
          </p:nvSpPr>
          <p:spPr>
            <a:xfrm>
              <a:off x="930867" y="3261330"/>
              <a:ext cx="592141" cy="382706"/>
            </a:xfrm>
            <a:custGeom>
              <a:avLst/>
              <a:gdLst>
                <a:gd name="connsiteX0" fmla="*/ 0 w 1533832"/>
                <a:gd name="connsiteY0" fmla="*/ 1536700 h 1536700"/>
                <a:gd name="connsiteX1" fmla="*/ 383458 w 1533832"/>
                <a:gd name="connsiteY1" fmla="*/ 0 h 1536700"/>
                <a:gd name="connsiteX2" fmla="*/ 1533832 w 1533832"/>
                <a:gd name="connsiteY2" fmla="*/ 0 h 1536700"/>
                <a:gd name="connsiteX3" fmla="*/ 1150374 w 1533832"/>
                <a:gd name="connsiteY3" fmla="*/ 1536700 h 1536700"/>
                <a:gd name="connsiteX4" fmla="*/ 0 w 1533832"/>
                <a:gd name="connsiteY4" fmla="*/ 1536700 h 1536700"/>
                <a:gd name="connsiteX0" fmla="*/ 0 w 2344993"/>
                <a:gd name="connsiteY0" fmla="*/ 1551448 h 1551448"/>
                <a:gd name="connsiteX1" fmla="*/ 1194619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2344993"/>
                <a:gd name="connsiteY0" fmla="*/ 1551448 h 1551448"/>
                <a:gd name="connsiteX1" fmla="*/ 855406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1961535"/>
                <a:gd name="connsiteY0" fmla="*/ 1551448 h 1551448"/>
                <a:gd name="connsiteX1" fmla="*/ 855406 w 1961535"/>
                <a:gd name="connsiteY1" fmla="*/ 0 h 1551448"/>
                <a:gd name="connsiteX2" fmla="*/ 1814051 w 1961535"/>
                <a:gd name="connsiteY2" fmla="*/ 0 h 1551448"/>
                <a:gd name="connsiteX3" fmla="*/ 1961535 w 1961535"/>
                <a:gd name="connsiteY3" fmla="*/ 1536700 h 1551448"/>
                <a:gd name="connsiteX4" fmla="*/ 0 w 1961535"/>
                <a:gd name="connsiteY4" fmla="*/ 1551448 h 1551448"/>
                <a:gd name="connsiteX0" fmla="*/ 0 w 2256503"/>
                <a:gd name="connsiteY0" fmla="*/ 1551448 h 1551448"/>
                <a:gd name="connsiteX1" fmla="*/ 855406 w 2256503"/>
                <a:gd name="connsiteY1" fmla="*/ 0 h 1551448"/>
                <a:gd name="connsiteX2" fmla="*/ 2256503 w 2256503"/>
                <a:gd name="connsiteY2" fmla="*/ 14748 h 1551448"/>
                <a:gd name="connsiteX3" fmla="*/ 1961535 w 2256503"/>
                <a:gd name="connsiteY3" fmla="*/ 1536700 h 1551448"/>
                <a:gd name="connsiteX4" fmla="*/ 0 w 2256503"/>
                <a:gd name="connsiteY4" fmla="*/ 1551448 h 1551448"/>
                <a:gd name="connsiteX0" fmla="*/ 0 w 2256503"/>
                <a:gd name="connsiteY0" fmla="*/ 1551448 h 1566197"/>
                <a:gd name="connsiteX1" fmla="*/ 855406 w 2256503"/>
                <a:gd name="connsiteY1" fmla="*/ 0 h 1566197"/>
                <a:gd name="connsiteX2" fmla="*/ 2256503 w 2256503"/>
                <a:gd name="connsiteY2" fmla="*/ 14748 h 1566197"/>
                <a:gd name="connsiteX3" fmla="*/ 899651 w 2256503"/>
                <a:gd name="connsiteY3" fmla="*/ 1566197 h 1566197"/>
                <a:gd name="connsiteX4" fmla="*/ 0 w 2256503"/>
                <a:gd name="connsiteY4" fmla="*/ 1551448 h 1566197"/>
                <a:gd name="connsiteX0" fmla="*/ 0 w 2256503"/>
                <a:gd name="connsiteY0" fmla="*/ 1551448 h 1551449"/>
                <a:gd name="connsiteX1" fmla="*/ 855406 w 2256503"/>
                <a:gd name="connsiteY1" fmla="*/ 0 h 1551449"/>
                <a:gd name="connsiteX2" fmla="*/ 2256503 w 2256503"/>
                <a:gd name="connsiteY2" fmla="*/ 14748 h 1551449"/>
                <a:gd name="connsiteX3" fmla="*/ 1460090 w 2256503"/>
                <a:gd name="connsiteY3" fmla="*/ 1551449 h 1551449"/>
                <a:gd name="connsiteX4" fmla="*/ 0 w 2256503"/>
                <a:gd name="connsiteY4" fmla="*/ 1551448 h 1551449"/>
                <a:gd name="connsiteX0" fmla="*/ 0 w 2333102"/>
                <a:gd name="connsiteY0" fmla="*/ 1551448 h 1551449"/>
                <a:gd name="connsiteX1" fmla="*/ 855406 w 2333102"/>
                <a:gd name="connsiteY1" fmla="*/ 0 h 1551449"/>
                <a:gd name="connsiteX2" fmla="*/ 2333102 w 2333102"/>
                <a:gd name="connsiteY2" fmla="*/ 5173 h 1551449"/>
                <a:gd name="connsiteX3" fmla="*/ 1460090 w 2333102"/>
                <a:gd name="connsiteY3" fmla="*/ 1551449 h 1551449"/>
                <a:gd name="connsiteX4" fmla="*/ 0 w 2333102"/>
                <a:gd name="connsiteY4" fmla="*/ 1551448 h 1551449"/>
                <a:gd name="connsiteX0" fmla="*/ 0 w 2352251"/>
                <a:gd name="connsiteY0" fmla="*/ 1522724 h 1551449"/>
                <a:gd name="connsiteX1" fmla="*/ 874555 w 2352251"/>
                <a:gd name="connsiteY1" fmla="*/ 0 h 1551449"/>
                <a:gd name="connsiteX2" fmla="*/ 2352251 w 2352251"/>
                <a:gd name="connsiteY2" fmla="*/ 5173 h 1551449"/>
                <a:gd name="connsiteX3" fmla="*/ 1479239 w 2352251"/>
                <a:gd name="connsiteY3" fmla="*/ 1551449 h 1551449"/>
                <a:gd name="connsiteX4" fmla="*/ 0 w 2352251"/>
                <a:gd name="connsiteY4" fmla="*/ 1522724 h 1551449"/>
                <a:gd name="connsiteX0" fmla="*/ 0 w 2352251"/>
                <a:gd name="connsiteY0" fmla="*/ 1517551 h 1546276"/>
                <a:gd name="connsiteX1" fmla="*/ 975091 w 2352251"/>
                <a:gd name="connsiteY1" fmla="*/ 200687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46276"/>
                <a:gd name="connsiteX1" fmla="*/ 874555 w 2352251"/>
                <a:gd name="connsiteY1" fmla="*/ 4402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17551"/>
                <a:gd name="connsiteX1" fmla="*/ 874555 w 2352251"/>
                <a:gd name="connsiteY1" fmla="*/ 4402 h 1517551"/>
                <a:gd name="connsiteX2" fmla="*/ 2352251 w 2352251"/>
                <a:gd name="connsiteY2" fmla="*/ 0 h 1517551"/>
                <a:gd name="connsiteX3" fmla="*/ 1196780 w 2352251"/>
                <a:gd name="connsiteY3" fmla="*/ 1316479 h 1517551"/>
                <a:gd name="connsiteX4" fmla="*/ 0 w 2352251"/>
                <a:gd name="connsiteY4" fmla="*/ 1517551 h 1517551"/>
                <a:gd name="connsiteX0" fmla="*/ 0 w 2352251"/>
                <a:gd name="connsiteY0" fmla="*/ 1517551 h 1527126"/>
                <a:gd name="connsiteX1" fmla="*/ 874555 w 2352251"/>
                <a:gd name="connsiteY1" fmla="*/ 4402 h 1527126"/>
                <a:gd name="connsiteX2" fmla="*/ 2352251 w 2352251"/>
                <a:gd name="connsiteY2" fmla="*/ 0 h 1527126"/>
                <a:gd name="connsiteX3" fmla="*/ 1479239 w 2352251"/>
                <a:gd name="connsiteY3" fmla="*/ 1527126 h 1527126"/>
                <a:gd name="connsiteX4" fmla="*/ 0 w 2352251"/>
                <a:gd name="connsiteY4" fmla="*/ 1517551 h 1527126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1935744"/>
                <a:gd name="connsiteY0" fmla="*/ 1522724 h 1522724"/>
                <a:gd name="connsiteX1" fmla="*/ 884130 w 1935744"/>
                <a:gd name="connsiteY1" fmla="*/ 0 h 1522724"/>
                <a:gd name="connsiteX2" fmla="*/ 1935744 w 1935744"/>
                <a:gd name="connsiteY2" fmla="*/ 48260 h 1522724"/>
                <a:gd name="connsiteX3" fmla="*/ 1488814 w 1935744"/>
                <a:gd name="connsiteY3" fmla="*/ 1522724 h 1522724"/>
                <a:gd name="connsiteX4" fmla="*/ 0 w 1935744"/>
                <a:gd name="connsiteY4" fmla="*/ 1522724 h 1522724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6189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1826"/>
                <a:gd name="connsiteY0" fmla="*/ 1534187 h 1534187"/>
                <a:gd name="connsiteX1" fmla="*/ 884130 w 2361826"/>
                <a:gd name="connsiteY1" fmla="*/ 872 h 1534187"/>
                <a:gd name="connsiteX2" fmla="*/ 2361826 w 2361826"/>
                <a:gd name="connsiteY2" fmla="*/ 0 h 1534187"/>
                <a:gd name="connsiteX3" fmla="*/ 1488814 w 2361826"/>
                <a:gd name="connsiteY3" fmla="*/ 1534187 h 1534187"/>
                <a:gd name="connsiteX4" fmla="*/ 0 w 2361826"/>
                <a:gd name="connsiteY4" fmla="*/ 1534187 h 1534187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16781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8887"/>
                <a:gd name="connsiteY0" fmla="*/ 1533315 h 1533315"/>
                <a:gd name="connsiteX1" fmla="*/ 884130 w 2368887"/>
                <a:gd name="connsiteY1" fmla="*/ 0 h 1533315"/>
                <a:gd name="connsiteX2" fmla="*/ 2368887 w 2368887"/>
                <a:gd name="connsiteY2" fmla="*/ 6190 h 1533315"/>
                <a:gd name="connsiteX3" fmla="*/ 1488814 w 2368887"/>
                <a:gd name="connsiteY3" fmla="*/ 1533315 h 1533315"/>
                <a:gd name="connsiteX4" fmla="*/ 0 w 2368887"/>
                <a:gd name="connsiteY4" fmla="*/ 1533315 h 1533315"/>
                <a:gd name="connsiteX0" fmla="*/ 0 w 2372417"/>
                <a:gd name="connsiteY0" fmla="*/ 1533315 h 1533315"/>
                <a:gd name="connsiteX1" fmla="*/ 884130 w 2372417"/>
                <a:gd name="connsiteY1" fmla="*/ 0 h 1533315"/>
                <a:gd name="connsiteX2" fmla="*/ 2372417 w 2372417"/>
                <a:gd name="connsiteY2" fmla="*/ 2659 h 1533315"/>
                <a:gd name="connsiteX3" fmla="*/ 1488814 w 2372417"/>
                <a:gd name="connsiteY3" fmla="*/ 1533315 h 1533315"/>
                <a:gd name="connsiteX4" fmla="*/ 0 w 2372417"/>
                <a:gd name="connsiteY4" fmla="*/ 1533315 h 15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417" h="1533315">
                  <a:moveTo>
                    <a:pt x="0" y="1533315"/>
                  </a:moveTo>
                  <a:lnTo>
                    <a:pt x="884130" y="0"/>
                  </a:lnTo>
                  <a:lnTo>
                    <a:pt x="2372417" y="2659"/>
                  </a:lnTo>
                  <a:lnTo>
                    <a:pt x="1488814" y="1533315"/>
                  </a:lnTo>
                  <a:lnTo>
                    <a:pt x="0" y="15333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4000"/>
                    <a:lumOff val="46000"/>
                  </a:schemeClr>
                </a:gs>
                <a:gs pos="43000">
                  <a:schemeClr val="tx1">
                    <a:lumMod val="48000"/>
                    <a:lumOff val="52000"/>
                  </a:schemeClr>
                </a:gs>
                <a:gs pos="97000">
                  <a:schemeClr val="bg2">
                    <a:lumMod val="56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9963347-2252-D941-8D77-B8111B5492FC}"/>
                </a:ext>
              </a:extLst>
            </p:cNvPr>
            <p:cNvSpPr/>
            <p:nvPr/>
          </p:nvSpPr>
          <p:spPr>
            <a:xfrm>
              <a:off x="1439014" y="3305964"/>
              <a:ext cx="595035" cy="360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79413" lvl="0" indent="-379413" algn="just">
                <a:lnSpc>
                  <a:spcPct val="120000"/>
                </a:lnSpc>
              </a:pPr>
              <a:r>
                <a:rPr lang="zh-TW" altLang="en-US" sz="1600" b="1" dirty="0">
                  <a:latin typeface="Microsoft JhengHei"/>
                  <a:ea typeface="Microsoft JhengHei"/>
                  <a:cs typeface="Microsoft JhengHei"/>
                  <a:sym typeface="Microsoft JhengHei"/>
                </a:rPr>
                <a:t>目標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D74B813F-72C6-EF47-B220-01FC11BE01D9}"/>
              </a:ext>
            </a:extLst>
          </p:cNvPr>
          <p:cNvGrpSpPr/>
          <p:nvPr/>
        </p:nvGrpSpPr>
        <p:grpSpPr>
          <a:xfrm>
            <a:off x="732340" y="3279157"/>
            <a:ext cx="3060235" cy="1334897"/>
            <a:chOff x="8271065" y="3279157"/>
            <a:chExt cx="3060235" cy="13348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43B2015-66EB-DD41-8F26-5DA3D3D72E66}"/>
                </a:ext>
              </a:extLst>
            </p:cNvPr>
            <p:cNvSpPr/>
            <p:nvPr/>
          </p:nvSpPr>
          <p:spPr>
            <a:xfrm>
              <a:off x="8271065" y="3746124"/>
              <a:ext cx="3060235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sym typeface="Microsoft JhengHei"/>
                </a:rPr>
                <a:t>無法即時掌握或預測個人防護用品銷售狀況</a:t>
              </a:r>
              <a:endParaRPr lang="zh-TW" altLang="en-US" sz="1400" dirty="0">
                <a:latin typeface="Microsoft JhengHei"/>
                <a:ea typeface="Microsoft JhengHei"/>
              </a:endParaRPr>
            </a:p>
            <a:p>
              <a:pPr marL="176213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sym typeface="Microsoft JhengHei"/>
                </a:rPr>
                <a:t>個人防護用品資源分配不均</a:t>
              </a:r>
              <a:endParaRPr lang="zh-TW" altLang="en-US" sz="1400" dirty="0">
                <a:latin typeface="Microsoft JhengHei"/>
                <a:ea typeface="Microsoft JhengHei"/>
              </a:endParaRPr>
            </a:p>
          </p:txBody>
        </p:sp>
        <p:sp>
          <p:nvSpPr>
            <p:cNvPr id="24" name="平行四邊形 25">
              <a:extLst>
                <a:ext uri="{FF2B5EF4-FFF2-40B4-BE49-F238E27FC236}">
                  <a16:creationId xmlns:a16="http://schemas.microsoft.com/office/drawing/2014/main" id="{F7EE584E-41A6-C044-A924-B6EFFA3D03EE}"/>
                </a:ext>
              </a:extLst>
            </p:cNvPr>
            <p:cNvSpPr/>
            <p:nvPr/>
          </p:nvSpPr>
          <p:spPr>
            <a:xfrm>
              <a:off x="8311314" y="3279157"/>
              <a:ext cx="592141" cy="382706"/>
            </a:xfrm>
            <a:custGeom>
              <a:avLst/>
              <a:gdLst>
                <a:gd name="connsiteX0" fmla="*/ 0 w 1533832"/>
                <a:gd name="connsiteY0" fmla="*/ 1536700 h 1536700"/>
                <a:gd name="connsiteX1" fmla="*/ 383458 w 1533832"/>
                <a:gd name="connsiteY1" fmla="*/ 0 h 1536700"/>
                <a:gd name="connsiteX2" fmla="*/ 1533832 w 1533832"/>
                <a:gd name="connsiteY2" fmla="*/ 0 h 1536700"/>
                <a:gd name="connsiteX3" fmla="*/ 1150374 w 1533832"/>
                <a:gd name="connsiteY3" fmla="*/ 1536700 h 1536700"/>
                <a:gd name="connsiteX4" fmla="*/ 0 w 1533832"/>
                <a:gd name="connsiteY4" fmla="*/ 1536700 h 1536700"/>
                <a:gd name="connsiteX0" fmla="*/ 0 w 2344993"/>
                <a:gd name="connsiteY0" fmla="*/ 1551448 h 1551448"/>
                <a:gd name="connsiteX1" fmla="*/ 1194619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2344993"/>
                <a:gd name="connsiteY0" fmla="*/ 1551448 h 1551448"/>
                <a:gd name="connsiteX1" fmla="*/ 855406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1961535"/>
                <a:gd name="connsiteY0" fmla="*/ 1551448 h 1551448"/>
                <a:gd name="connsiteX1" fmla="*/ 855406 w 1961535"/>
                <a:gd name="connsiteY1" fmla="*/ 0 h 1551448"/>
                <a:gd name="connsiteX2" fmla="*/ 1814051 w 1961535"/>
                <a:gd name="connsiteY2" fmla="*/ 0 h 1551448"/>
                <a:gd name="connsiteX3" fmla="*/ 1961535 w 1961535"/>
                <a:gd name="connsiteY3" fmla="*/ 1536700 h 1551448"/>
                <a:gd name="connsiteX4" fmla="*/ 0 w 1961535"/>
                <a:gd name="connsiteY4" fmla="*/ 1551448 h 1551448"/>
                <a:gd name="connsiteX0" fmla="*/ 0 w 2256503"/>
                <a:gd name="connsiteY0" fmla="*/ 1551448 h 1551448"/>
                <a:gd name="connsiteX1" fmla="*/ 855406 w 2256503"/>
                <a:gd name="connsiteY1" fmla="*/ 0 h 1551448"/>
                <a:gd name="connsiteX2" fmla="*/ 2256503 w 2256503"/>
                <a:gd name="connsiteY2" fmla="*/ 14748 h 1551448"/>
                <a:gd name="connsiteX3" fmla="*/ 1961535 w 2256503"/>
                <a:gd name="connsiteY3" fmla="*/ 1536700 h 1551448"/>
                <a:gd name="connsiteX4" fmla="*/ 0 w 2256503"/>
                <a:gd name="connsiteY4" fmla="*/ 1551448 h 1551448"/>
                <a:gd name="connsiteX0" fmla="*/ 0 w 2256503"/>
                <a:gd name="connsiteY0" fmla="*/ 1551448 h 1566197"/>
                <a:gd name="connsiteX1" fmla="*/ 855406 w 2256503"/>
                <a:gd name="connsiteY1" fmla="*/ 0 h 1566197"/>
                <a:gd name="connsiteX2" fmla="*/ 2256503 w 2256503"/>
                <a:gd name="connsiteY2" fmla="*/ 14748 h 1566197"/>
                <a:gd name="connsiteX3" fmla="*/ 899651 w 2256503"/>
                <a:gd name="connsiteY3" fmla="*/ 1566197 h 1566197"/>
                <a:gd name="connsiteX4" fmla="*/ 0 w 2256503"/>
                <a:gd name="connsiteY4" fmla="*/ 1551448 h 1566197"/>
                <a:gd name="connsiteX0" fmla="*/ 0 w 2256503"/>
                <a:gd name="connsiteY0" fmla="*/ 1551448 h 1551449"/>
                <a:gd name="connsiteX1" fmla="*/ 855406 w 2256503"/>
                <a:gd name="connsiteY1" fmla="*/ 0 h 1551449"/>
                <a:gd name="connsiteX2" fmla="*/ 2256503 w 2256503"/>
                <a:gd name="connsiteY2" fmla="*/ 14748 h 1551449"/>
                <a:gd name="connsiteX3" fmla="*/ 1460090 w 2256503"/>
                <a:gd name="connsiteY3" fmla="*/ 1551449 h 1551449"/>
                <a:gd name="connsiteX4" fmla="*/ 0 w 2256503"/>
                <a:gd name="connsiteY4" fmla="*/ 1551448 h 1551449"/>
                <a:gd name="connsiteX0" fmla="*/ 0 w 2333102"/>
                <a:gd name="connsiteY0" fmla="*/ 1551448 h 1551449"/>
                <a:gd name="connsiteX1" fmla="*/ 855406 w 2333102"/>
                <a:gd name="connsiteY1" fmla="*/ 0 h 1551449"/>
                <a:gd name="connsiteX2" fmla="*/ 2333102 w 2333102"/>
                <a:gd name="connsiteY2" fmla="*/ 5173 h 1551449"/>
                <a:gd name="connsiteX3" fmla="*/ 1460090 w 2333102"/>
                <a:gd name="connsiteY3" fmla="*/ 1551449 h 1551449"/>
                <a:gd name="connsiteX4" fmla="*/ 0 w 2333102"/>
                <a:gd name="connsiteY4" fmla="*/ 1551448 h 1551449"/>
                <a:gd name="connsiteX0" fmla="*/ 0 w 2352251"/>
                <a:gd name="connsiteY0" fmla="*/ 1522724 h 1551449"/>
                <a:gd name="connsiteX1" fmla="*/ 874555 w 2352251"/>
                <a:gd name="connsiteY1" fmla="*/ 0 h 1551449"/>
                <a:gd name="connsiteX2" fmla="*/ 2352251 w 2352251"/>
                <a:gd name="connsiteY2" fmla="*/ 5173 h 1551449"/>
                <a:gd name="connsiteX3" fmla="*/ 1479239 w 2352251"/>
                <a:gd name="connsiteY3" fmla="*/ 1551449 h 1551449"/>
                <a:gd name="connsiteX4" fmla="*/ 0 w 2352251"/>
                <a:gd name="connsiteY4" fmla="*/ 1522724 h 1551449"/>
                <a:gd name="connsiteX0" fmla="*/ 0 w 2352251"/>
                <a:gd name="connsiteY0" fmla="*/ 1517551 h 1546276"/>
                <a:gd name="connsiteX1" fmla="*/ 975091 w 2352251"/>
                <a:gd name="connsiteY1" fmla="*/ 200687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46276"/>
                <a:gd name="connsiteX1" fmla="*/ 874555 w 2352251"/>
                <a:gd name="connsiteY1" fmla="*/ 4402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17551"/>
                <a:gd name="connsiteX1" fmla="*/ 874555 w 2352251"/>
                <a:gd name="connsiteY1" fmla="*/ 4402 h 1517551"/>
                <a:gd name="connsiteX2" fmla="*/ 2352251 w 2352251"/>
                <a:gd name="connsiteY2" fmla="*/ 0 h 1517551"/>
                <a:gd name="connsiteX3" fmla="*/ 1196780 w 2352251"/>
                <a:gd name="connsiteY3" fmla="*/ 1316479 h 1517551"/>
                <a:gd name="connsiteX4" fmla="*/ 0 w 2352251"/>
                <a:gd name="connsiteY4" fmla="*/ 1517551 h 1517551"/>
                <a:gd name="connsiteX0" fmla="*/ 0 w 2352251"/>
                <a:gd name="connsiteY0" fmla="*/ 1517551 h 1527126"/>
                <a:gd name="connsiteX1" fmla="*/ 874555 w 2352251"/>
                <a:gd name="connsiteY1" fmla="*/ 4402 h 1527126"/>
                <a:gd name="connsiteX2" fmla="*/ 2352251 w 2352251"/>
                <a:gd name="connsiteY2" fmla="*/ 0 h 1527126"/>
                <a:gd name="connsiteX3" fmla="*/ 1479239 w 2352251"/>
                <a:gd name="connsiteY3" fmla="*/ 1527126 h 1527126"/>
                <a:gd name="connsiteX4" fmla="*/ 0 w 2352251"/>
                <a:gd name="connsiteY4" fmla="*/ 1517551 h 1527126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1935744"/>
                <a:gd name="connsiteY0" fmla="*/ 1522724 h 1522724"/>
                <a:gd name="connsiteX1" fmla="*/ 884130 w 1935744"/>
                <a:gd name="connsiteY1" fmla="*/ 0 h 1522724"/>
                <a:gd name="connsiteX2" fmla="*/ 1935744 w 1935744"/>
                <a:gd name="connsiteY2" fmla="*/ 48260 h 1522724"/>
                <a:gd name="connsiteX3" fmla="*/ 1488814 w 1935744"/>
                <a:gd name="connsiteY3" fmla="*/ 1522724 h 1522724"/>
                <a:gd name="connsiteX4" fmla="*/ 0 w 1935744"/>
                <a:gd name="connsiteY4" fmla="*/ 1522724 h 1522724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6189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1826"/>
                <a:gd name="connsiteY0" fmla="*/ 1534187 h 1534187"/>
                <a:gd name="connsiteX1" fmla="*/ 884130 w 2361826"/>
                <a:gd name="connsiteY1" fmla="*/ 872 h 1534187"/>
                <a:gd name="connsiteX2" fmla="*/ 2361826 w 2361826"/>
                <a:gd name="connsiteY2" fmla="*/ 0 h 1534187"/>
                <a:gd name="connsiteX3" fmla="*/ 1488814 w 2361826"/>
                <a:gd name="connsiteY3" fmla="*/ 1534187 h 1534187"/>
                <a:gd name="connsiteX4" fmla="*/ 0 w 2361826"/>
                <a:gd name="connsiteY4" fmla="*/ 1534187 h 1534187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16781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8887"/>
                <a:gd name="connsiteY0" fmla="*/ 1533315 h 1533315"/>
                <a:gd name="connsiteX1" fmla="*/ 884130 w 2368887"/>
                <a:gd name="connsiteY1" fmla="*/ 0 h 1533315"/>
                <a:gd name="connsiteX2" fmla="*/ 2368887 w 2368887"/>
                <a:gd name="connsiteY2" fmla="*/ 6190 h 1533315"/>
                <a:gd name="connsiteX3" fmla="*/ 1488814 w 2368887"/>
                <a:gd name="connsiteY3" fmla="*/ 1533315 h 1533315"/>
                <a:gd name="connsiteX4" fmla="*/ 0 w 2368887"/>
                <a:gd name="connsiteY4" fmla="*/ 1533315 h 1533315"/>
                <a:gd name="connsiteX0" fmla="*/ 0 w 2372417"/>
                <a:gd name="connsiteY0" fmla="*/ 1533315 h 1533315"/>
                <a:gd name="connsiteX1" fmla="*/ 884130 w 2372417"/>
                <a:gd name="connsiteY1" fmla="*/ 0 h 1533315"/>
                <a:gd name="connsiteX2" fmla="*/ 2372417 w 2372417"/>
                <a:gd name="connsiteY2" fmla="*/ 2659 h 1533315"/>
                <a:gd name="connsiteX3" fmla="*/ 1488814 w 2372417"/>
                <a:gd name="connsiteY3" fmla="*/ 1533315 h 1533315"/>
                <a:gd name="connsiteX4" fmla="*/ 0 w 2372417"/>
                <a:gd name="connsiteY4" fmla="*/ 1533315 h 15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417" h="1533315">
                  <a:moveTo>
                    <a:pt x="0" y="1533315"/>
                  </a:moveTo>
                  <a:lnTo>
                    <a:pt x="884130" y="0"/>
                  </a:lnTo>
                  <a:lnTo>
                    <a:pt x="2372417" y="2659"/>
                  </a:lnTo>
                  <a:lnTo>
                    <a:pt x="1488814" y="1533315"/>
                  </a:lnTo>
                  <a:lnTo>
                    <a:pt x="0" y="15333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4000"/>
                    <a:lumOff val="46000"/>
                  </a:schemeClr>
                </a:gs>
                <a:gs pos="43000">
                  <a:schemeClr val="tx1">
                    <a:lumMod val="48000"/>
                    <a:lumOff val="52000"/>
                  </a:schemeClr>
                </a:gs>
                <a:gs pos="97000">
                  <a:schemeClr val="bg2">
                    <a:lumMod val="56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1878F47-6BEB-EC4E-BB66-45FA4DA156ED}"/>
                </a:ext>
              </a:extLst>
            </p:cNvPr>
            <p:cNvSpPr/>
            <p:nvPr/>
          </p:nvSpPr>
          <p:spPr>
            <a:xfrm>
              <a:off x="8862548" y="3334914"/>
              <a:ext cx="595035" cy="360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79413" indent="-379413" algn="just">
                <a:lnSpc>
                  <a:spcPct val="120000"/>
                </a:lnSpc>
              </a:pPr>
              <a:r>
                <a:rPr lang="zh-TW" altLang="en-US" sz="1600" b="1" dirty="0">
                  <a:latin typeface="Microsoft JhengHei"/>
                  <a:ea typeface="Microsoft JhengHei"/>
                  <a:sym typeface="Microsoft JhengHei"/>
                </a:rPr>
                <a:t>痛點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CB327DB-981C-8645-B69C-64EBF0375B5C}"/>
              </a:ext>
            </a:extLst>
          </p:cNvPr>
          <p:cNvGrpSpPr/>
          <p:nvPr/>
        </p:nvGrpSpPr>
        <p:grpSpPr>
          <a:xfrm>
            <a:off x="4263996" y="3125863"/>
            <a:ext cx="3699980" cy="2504470"/>
            <a:chOff x="4263996" y="3261330"/>
            <a:chExt cx="3699980" cy="1998319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FB6D0FF8-6791-1E49-A995-7A52F13665D1}"/>
                </a:ext>
              </a:extLst>
            </p:cNvPr>
            <p:cNvCxnSpPr>
              <a:cxnSpLocks/>
            </p:cNvCxnSpPr>
            <p:nvPr/>
          </p:nvCxnSpPr>
          <p:spPr>
            <a:xfrm>
              <a:off x="4263996" y="3261330"/>
              <a:ext cx="0" cy="1998319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E2E0738D-048C-174C-B4D8-8A8266062D58}"/>
                </a:ext>
              </a:extLst>
            </p:cNvPr>
            <p:cNvCxnSpPr>
              <a:cxnSpLocks/>
            </p:cNvCxnSpPr>
            <p:nvPr/>
          </p:nvCxnSpPr>
          <p:spPr>
            <a:xfrm>
              <a:off x="7963976" y="3261330"/>
              <a:ext cx="0" cy="1998319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A879FEAF-69EC-264C-A2CE-C9C7DE099A58}"/>
              </a:ext>
            </a:extLst>
          </p:cNvPr>
          <p:cNvGrpSpPr/>
          <p:nvPr/>
        </p:nvGrpSpPr>
        <p:grpSpPr>
          <a:xfrm>
            <a:off x="8212667" y="3291354"/>
            <a:ext cx="2580302" cy="2124629"/>
            <a:chOff x="4746001" y="3291354"/>
            <a:chExt cx="2580302" cy="212462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2D4B654-FA8A-DD4B-B7B1-BFA87F5A2CC5}"/>
                </a:ext>
              </a:extLst>
            </p:cNvPr>
            <p:cNvSpPr/>
            <p:nvPr/>
          </p:nvSpPr>
          <p:spPr>
            <a:xfrm>
              <a:off x="4746001" y="3767834"/>
              <a:ext cx="2580302" cy="35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sym typeface="Microsoft JhengHei"/>
                </a:rPr>
                <a:t>個人防護用品銷售狀況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DDB2E19-0F56-7949-B513-29FE30F085B2}"/>
                </a:ext>
              </a:extLst>
            </p:cNvPr>
            <p:cNvSpPr/>
            <p:nvPr/>
          </p:nvSpPr>
          <p:spPr>
            <a:xfrm>
              <a:off x="4777623" y="5088521"/>
              <a:ext cx="2517058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6213" indent="-176213" algn="just">
                <a:lnSpc>
                  <a:spcPct val="120000"/>
                </a:lnSpc>
                <a:buClr>
                  <a:srgbClr val="535353"/>
                </a:buClr>
                <a:buSzPts val="1600"/>
                <a:buFont typeface="Arial"/>
                <a:buChar char="•"/>
              </a:pPr>
              <a:r>
                <a:rPr lang="zh-TW" altLang="en-US" sz="1400" dirty="0">
                  <a:latin typeface="Microsoft JhengHei"/>
                  <a:ea typeface="Microsoft JhengHei"/>
                  <a:sym typeface="Microsoft JhengHei"/>
                </a:rPr>
                <a:t>其他政府官員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0445754-8C9C-F14E-A3CD-EA079DDEF773}"/>
                </a:ext>
              </a:extLst>
            </p:cNvPr>
            <p:cNvSpPr/>
            <p:nvPr/>
          </p:nvSpPr>
          <p:spPr>
            <a:xfrm>
              <a:off x="5350523" y="3385128"/>
              <a:ext cx="1826141" cy="360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79413" indent="-379413" algn="just">
                <a:lnSpc>
                  <a:spcPct val="120000"/>
                </a:lnSpc>
              </a:pPr>
              <a:r>
                <a:rPr lang="zh-TW" altLang="en-US" sz="1600" b="1" dirty="0">
                  <a:latin typeface="Microsoft JhengHei"/>
                  <a:ea typeface="Microsoft JhengHei"/>
                  <a:sym typeface="Microsoft JhengHei"/>
                </a:rPr>
                <a:t>技能與關心的議題</a:t>
              </a:r>
              <a:endParaRPr lang="zh-TW" altLang="en-US" sz="1600" b="1" dirty="0">
                <a:latin typeface="Microsoft JhengHei"/>
                <a:ea typeface="Microsoft JhengHei"/>
              </a:endParaRPr>
            </a:p>
          </p:txBody>
        </p:sp>
        <p:sp>
          <p:nvSpPr>
            <p:cNvPr id="20" name="平行四邊形 25">
              <a:extLst>
                <a:ext uri="{FF2B5EF4-FFF2-40B4-BE49-F238E27FC236}">
                  <a16:creationId xmlns:a16="http://schemas.microsoft.com/office/drawing/2014/main" id="{5D655CE7-F53D-7447-A986-835557D7B065}"/>
                </a:ext>
              </a:extLst>
            </p:cNvPr>
            <p:cNvSpPr/>
            <p:nvPr/>
          </p:nvSpPr>
          <p:spPr>
            <a:xfrm>
              <a:off x="4848043" y="3291354"/>
              <a:ext cx="592141" cy="382706"/>
            </a:xfrm>
            <a:custGeom>
              <a:avLst/>
              <a:gdLst>
                <a:gd name="connsiteX0" fmla="*/ 0 w 1533832"/>
                <a:gd name="connsiteY0" fmla="*/ 1536700 h 1536700"/>
                <a:gd name="connsiteX1" fmla="*/ 383458 w 1533832"/>
                <a:gd name="connsiteY1" fmla="*/ 0 h 1536700"/>
                <a:gd name="connsiteX2" fmla="*/ 1533832 w 1533832"/>
                <a:gd name="connsiteY2" fmla="*/ 0 h 1536700"/>
                <a:gd name="connsiteX3" fmla="*/ 1150374 w 1533832"/>
                <a:gd name="connsiteY3" fmla="*/ 1536700 h 1536700"/>
                <a:gd name="connsiteX4" fmla="*/ 0 w 1533832"/>
                <a:gd name="connsiteY4" fmla="*/ 1536700 h 1536700"/>
                <a:gd name="connsiteX0" fmla="*/ 0 w 2344993"/>
                <a:gd name="connsiteY0" fmla="*/ 1551448 h 1551448"/>
                <a:gd name="connsiteX1" fmla="*/ 1194619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2344993"/>
                <a:gd name="connsiteY0" fmla="*/ 1551448 h 1551448"/>
                <a:gd name="connsiteX1" fmla="*/ 855406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1961535"/>
                <a:gd name="connsiteY0" fmla="*/ 1551448 h 1551448"/>
                <a:gd name="connsiteX1" fmla="*/ 855406 w 1961535"/>
                <a:gd name="connsiteY1" fmla="*/ 0 h 1551448"/>
                <a:gd name="connsiteX2" fmla="*/ 1814051 w 1961535"/>
                <a:gd name="connsiteY2" fmla="*/ 0 h 1551448"/>
                <a:gd name="connsiteX3" fmla="*/ 1961535 w 1961535"/>
                <a:gd name="connsiteY3" fmla="*/ 1536700 h 1551448"/>
                <a:gd name="connsiteX4" fmla="*/ 0 w 1961535"/>
                <a:gd name="connsiteY4" fmla="*/ 1551448 h 1551448"/>
                <a:gd name="connsiteX0" fmla="*/ 0 w 2256503"/>
                <a:gd name="connsiteY0" fmla="*/ 1551448 h 1551448"/>
                <a:gd name="connsiteX1" fmla="*/ 855406 w 2256503"/>
                <a:gd name="connsiteY1" fmla="*/ 0 h 1551448"/>
                <a:gd name="connsiteX2" fmla="*/ 2256503 w 2256503"/>
                <a:gd name="connsiteY2" fmla="*/ 14748 h 1551448"/>
                <a:gd name="connsiteX3" fmla="*/ 1961535 w 2256503"/>
                <a:gd name="connsiteY3" fmla="*/ 1536700 h 1551448"/>
                <a:gd name="connsiteX4" fmla="*/ 0 w 2256503"/>
                <a:gd name="connsiteY4" fmla="*/ 1551448 h 1551448"/>
                <a:gd name="connsiteX0" fmla="*/ 0 w 2256503"/>
                <a:gd name="connsiteY0" fmla="*/ 1551448 h 1566197"/>
                <a:gd name="connsiteX1" fmla="*/ 855406 w 2256503"/>
                <a:gd name="connsiteY1" fmla="*/ 0 h 1566197"/>
                <a:gd name="connsiteX2" fmla="*/ 2256503 w 2256503"/>
                <a:gd name="connsiteY2" fmla="*/ 14748 h 1566197"/>
                <a:gd name="connsiteX3" fmla="*/ 899651 w 2256503"/>
                <a:gd name="connsiteY3" fmla="*/ 1566197 h 1566197"/>
                <a:gd name="connsiteX4" fmla="*/ 0 w 2256503"/>
                <a:gd name="connsiteY4" fmla="*/ 1551448 h 1566197"/>
                <a:gd name="connsiteX0" fmla="*/ 0 w 2256503"/>
                <a:gd name="connsiteY0" fmla="*/ 1551448 h 1551449"/>
                <a:gd name="connsiteX1" fmla="*/ 855406 w 2256503"/>
                <a:gd name="connsiteY1" fmla="*/ 0 h 1551449"/>
                <a:gd name="connsiteX2" fmla="*/ 2256503 w 2256503"/>
                <a:gd name="connsiteY2" fmla="*/ 14748 h 1551449"/>
                <a:gd name="connsiteX3" fmla="*/ 1460090 w 2256503"/>
                <a:gd name="connsiteY3" fmla="*/ 1551449 h 1551449"/>
                <a:gd name="connsiteX4" fmla="*/ 0 w 2256503"/>
                <a:gd name="connsiteY4" fmla="*/ 1551448 h 1551449"/>
                <a:gd name="connsiteX0" fmla="*/ 0 w 2333102"/>
                <a:gd name="connsiteY0" fmla="*/ 1551448 h 1551449"/>
                <a:gd name="connsiteX1" fmla="*/ 855406 w 2333102"/>
                <a:gd name="connsiteY1" fmla="*/ 0 h 1551449"/>
                <a:gd name="connsiteX2" fmla="*/ 2333102 w 2333102"/>
                <a:gd name="connsiteY2" fmla="*/ 5173 h 1551449"/>
                <a:gd name="connsiteX3" fmla="*/ 1460090 w 2333102"/>
                <a:gd name="connsiteY3" fmla="*/ 1551449 h 1551449"/>
                <a:gd name="connsiteX4" fmla="*/ 0 w 2333102"/>
                <a:gd name="connsiteY4" fmla="*/ 1551448 h 1551449"/>
                <a:gd name="connsiteX0" fmla="*/ 0 w 2352251"/>
                <a:gd name="connsiteY0" fmla="*/ 1522724 h 1551449"/>
                <a:gd name="connsiteX1" fmla="*/ 874555 w 2352251"/>
                <a:gd name="connsiteY1" fmla="*/ 0 h 1551449"/>
                <a:gd name="connsiteX2" fmla="*/ 2352251 w 2352251"/>
                <a:gd name="connsiteY2" fmla="*/ 5173 h 1551449"/>
                <a:gd name="connsiteX3" fmla="*/ 1479239 w 2352251"/>
                <a:gd name="connsiteY3" fmla="*/ 1551449 h 1551449"/>
                <a:gd name="connsiteX4" fmla="*/ 0 w 2352251"/>
                <a:gd name="connsiteY4" fmla="*/ 1522724 h 1551449"/>
                <a:gd name="connsiteX0" fmla="*/ 0 w 2352251"/>
                <a:gd name="connsiteY0" fmla="*/ 1517551 h 1546276"/>
                <a:gd name="connsiteX1" fmla="*/ 975091 w 2352251"/>
                <a:gd name="connsiteY1" fmla="*/ 200687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46276"/>
                <a:gd name="connsiteX1" fmla="*/ 874555 w 2352251"/>
                <a:gd name="connsiteY1" fmla="*/ 4402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17551"/>
                <a:gd name="connsiteX1" fmla="*/ 874555 w 2352251"/>
                <a:gd name="connsiteY1" fmla="*/ 4402 h 1517551"/>
                <a:gd name="connsiteX2" fmla="*/ 2352251 w 2352251"/>
                <a:gd name="connsiteY2" fmla="*/ 0 h 1517551"/>
                <a:gd name="connsiteX3" fmla="*/ 1196780 w 2352251"/>
                <a:gd name="connsiteY3" fmla="*/ 1316479 h 1517551"/>
                <a:gd name="connsiteX4" fmla="*/ 0 w 2352251"/>
                <a:gd name="connsiteY4" fmla="*/ 1517551 h 1517551"/>
                <a:gd name="connsiteX0" fmla="*/ 0 w 2352251"/>
                <a:gd name="connsiteY0" fmla="*/ 1517551 h 1527126"/>
                <a:gd name="connsiteX1" fmla="*/ 874555 w 2352251"/>
                <a:gd name="connsiteY1" fmla="*/ 4402 h 1527126"/>
                <a:gd name="connsiteX2" fmla="*/ 2352251 w 2352251"/>
                <a:gd name="connsiteY2" fmla="*/ 0 h 1527126"/>
                <a:gd name="connsiteX3" fmla="*/ 1479239 w 2352251"/>
                <a:gd name="connsiteY3" fmla="*/ 1527126 h 1527126"/>
                <a:gd name="connsiteX4" fmla="*/ 0 w 2352251"/>
                <a:gd name="connsiteY4" fmla="*/ 1517551 h 1527126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1935744"/>
                <a:gd name="connsiteY0" fmla="*/ 1522724 h 1522724"/>
                <a:gd name="connsiteX1" fmla="*/ 884130 w 1935744"/>
                <a:gd name="connsiteY1" fmla="*/ 0 h 1522724"/>
                <a:gd name="connsiteX2" fmla="*/ 1935744 w 1935744"/>
                <a:gd name="connsiteY2" fmla="*/ 48260 h 1522724"/>
                <a:gd name="connsiteX3" fmla="*/ 1488814 w 1935744"/>
                <a:gd name="connsiteY3" fmla="*/ 1522724 h 1522724"/>
                <a:gd name="connsiteX4" fmla="*/ 0 w 1935744"/>
                <a:gd name="connsiteY4" fmla="*/ 1522724 h 1522724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6189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1826"/>
                <a:gd name="connsiteY0" fmla="*/ 1534187 h 1534187"/>
                <a:gd name="connsiteX1" fmla="*/ 884130 w 2361826"/>
                <a:gd name="connsiteY1" fmla="*/ 872 h 1534187"/>
                <a:gd name="connsiteX2" fmla="*/ 2361826 w 2361826"/>
                <a:gd name="connsiteY2" fmla="*/ 0 h 1534187"/>
                <a:gd name="connsiteX3" fmla="*/ 1488814 w 2361826"/>
                <a:gd name="connsiteY3" fmla="*/ 1534187 h 1534187"/>
                <a:gd name="connsiteX4" fmla="*/ 0 w 2361826"/>
                <a:gd name="connsiteY4" fmla="*/ 1534187 h 1534187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16781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8887"/>
                <a:gd name="connsiteY0" fmla="*/ 1533315 h 1533315"/>
                <a:gd name="connsiteX1" fmla="*/ 884130 w 2368887"/>
                <a:gd name="connsiteY1" fmla="*/ 0 h 1533315"/>
                <a:gd name="connsiteX2" fmla="*/ 2368887 w 2368887"/>
                <a:gd name="connsiteY2" fmla="*/ 6190 h 1533315"/>
                <a:gd name="connsiteX3" fmla="*/ 1488814 w 2368887"/>
                <a:gd name="connsiteY3" fmla="*/ 1533315 h 1533315"/>
                <a:gd name="connsiteX4" fmla="*/ 0 w 2368887"/>
                <a:gd name="connsiteY4" fmla="*/ 1533315 h 1533315"/>
                <a:gd name="connsiteX0" fmla="*/ 0 w 2372417"/>
                <a:gd name="connsiteY0" fmla="*/ 1533315 h 1533315"/>
                <a:gd name="connsiteX1" fmla="*/ 884130 w 2372417"/>
                <a:gd name="connsiteY1" fmla="*/ 0 h 1533315"/>
                <a:gd name="connsiteX2" fmla="*/ 2372417 w 2372417"/>
                <a:gd name="connsiteY2" fmla="*/ 2659 h 1533315"/>
                <a:gd name="connsiteX3" fmla="*/ 1488814 w 2372417"/>
                <a:gd name="connsiteY3" fmla="*/ 1533315 h 1533315"/>
                <a:gd name="connsiteX4" fmla="*/ 0 w 2372417"/>
                <a:gd name="connsiteY4" fmla="*/ 1533315 h 15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417" h="1533315">
                  <a:moveTo>
                    <a:pt x="0" y="1533315"/>
                  </a:moveTo>
                  <a:lnTo>
                    <a:pt x="884130" y="0"/>
                  </a:lnTo>
                  <a:lnTo>
                    <a:pt x="2372417" y="2659"/>
                  </a:lnTo>
                  <a:lnTo>
                    <a:pt x="1488814" y="1533315"/>
                  </a:lnTo>
                  <a:lnTo>
                    <a:pt x="0" y="15333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4000"/>
                    <a:lumOff val="46000"/>
                  </a:schemeClr>
                </a:gs>
                <a:gs pos="43000">
                  <a:schemeClr val="tx1">
                    <a:lumMod val="48000"/>
                    <a:lumOff val="52000"/>
                  </a:schemeClr>
                </a:gs>
                <a:gs pos="97000">
                  <a:schemeClr val="bg2">
                    <a:lumMod val="56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6" name="平行四邊形 25">
              <a:extLst>
                <a:ext uri="{FF2B5EF4-FFF2-40B4-BE49-F238E27FC236}">
                  <a16:creationId xmlns:a16="http://schemas.microsoft.com/office/drawing/2014/main" id="{7EFE2D2D-6404-6D40-8B07-A6BEC62BC330}"/>
                </a:ext>
              </a:extLst>
            </p:cNvPr>
            <p:cNvSpPr/>
            <p:nvPr/>
          </p:nvSpPr>
          <p:spPr>
            <a:xfrm>
              <a:off x="4777281" y="4633751"/>
              <a:ext cx="592141" cy="382706"/>
            </a:xfrm>
            <a:custGeom>
              <a:avLst/>
              <a:gdLst>
                <a:gd name="connsiteX0" fmla="*/ 0 w 1533832"/>
                <a:gd name="connsiteY0" fmla="*/ 1536700 h 1536700"/>
                <a:gd name="connsiteX1" fmla="*/ 383458 w 1533832"/>
                <a:gd name="connsiteY1" fmla="*/ 0 h 1536700"/>
                <a:gd name="connsiteX2" fmla="*/ 1533832 w 1533832"/>
                <a:gd name="connsiteY2" fmla="*/ 0 h 1536700"/>
                <a:gd name="connsiteX3" fmla="*/ 1150374 w 1533832"/>
                <a:gd name="connsiteY3" fmla="*/ 1536700 h 1536700"/>
                <a:gd name="connsiteX4" fmla="*/ 0 w 1533832"/>
                <a:gd name="connsiteY4" fmla="*/ 1536700 h 1536700"/>
                <a:gd name="connsiteX0" fmla="*/ 0 w 2344993"/>
                <a:gd name="connsiteY0" fmla="*/ 1551448 h 1551448"/>
                <a:gd name="connsiteX1" fmla="*/ 1194619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2344993"/>
                <a:gd name="connsiteY0" fmla="*/ 1551448 h 1551448"/>
                <a:gd name="connsiteX1" fmla="*/ 855406 w 2344993"/>
                <a:gd name="connsiteY1" fmla="*/ 0 h 1551448"/>
                <a:gd name="connsiteX2" fmla="*/ 2344993 w 2344993"/>
                <a:gd name="connsiteY2" fmla="*/ 0 h 1551448"/>
                <a:gd name="connsiteX3" fmla="*/ 1961535 w 2344993"/>
                <a:gd name="connsiteY3" fmla="*/ 1536700 h 1551448"/>
                <a:gd name="connsiteX4" fmla="*/ 0 w 2344993"/>
                <a:gd name="connsiteY4" fmla="*/ 1551448 h 1551448"/>
                <a:gd name="connsiteX0" fmla="*/ 0 w 1961535"/>
                <a:gd name="connsiteY0" fmla="*/ 1551448 h 1551448"/>
                <a:gd name="connsiteX1" fmla="*/ 855406 w 1961535"/>
                <a:gd name="connsiteY1" fmla="*/ 0 h 1551448"/>
                <a:gd name="connsiteX2" fmla="*/ 1814051 w 1961535"/>
                <a:gd name="connsiteY2" fmla="*/ 0 h 1551448"/>
                <a:gd name="connsiteX3" fmla="*/ 1961535 w 1961535"/>
                <a:gd name="connsiteY3" fmla="*/ 1536700 h 1551448"/>
                <a:gd name="connsiteX4" fmla="*/ 0 w 1961535"/>
                <a:gd name="connsiteY4" fmla="*/ 1551448 h 1551448"/>
                <a:gd name="connsiteX0" fmla="*/ 0 w 2256503"/>
                <a:gd name="connsiteY0" fmla="*/ 1551448 h 1551448"/>
                <a:gd name="connsiteX1" fmla="*/ 855406 w 2256503"/>
                <a:gd name="connsiteY1" fmla="*/ 0 h 1551448"/>
                <a:gd name="connsiteX2" fmla="*/ 2256503 w 2256503"/>
                <a:gd name="connsiteY2" fmla="*/ 14748 h 1551448"/>
                <a:gd name="connsiteX3" fmla="*/ 1961535 w 2256503"/>
                <a:gd name="connsiteY3" fmla="*/ 1536700 h 1551448"/>
                <a:gd name="connsiteX4" fmla="*/ 0 w 2256503"/>
                <a:gd name="connsiteY4" fmla="*/ 1551448 h 1551448"/>
                <a:gd name="connsiteX0" fmla="*/ 0 w 2256503"/>
                <a:gd name="connsiteY0" fmla="*/ 1551448 h 1566197"/>
                <a:gd name="connsiteX1" fmla="*/ 855406 w 2256503"/>
                <a:gd name="connsiteY1" fmla="*/ 0 h 1566197"/>
                <a:gd name="connsiteX2" fmla="*/ 2256503 w 2256503"/>
                <a:gd name="connsiteY2" fmla="*/ 14748 h 1566197"/>
                <a:gd name="connsiteX3" fmla="*/ 899651 w 2256503"/>
                <a:gd name="connsiteY3" fmla="*/ 1566197 h 1566197"/>
                <a:gd name="connsiteX4" fmla="*/ 0 w 2256503"/>
                <a:gd name="connsiteY4" fmla="*/ 1551448 h 1566197"/>
                <a:gd name="connsiteX0" fmla="*/ 0 w 2256503"/>
                <a:gd name="connsiteY0" fmla="*/ 1551448 h 1551449"/>
                <a:gd name="connsiteX1" fmla="*/ 855406 w 2256503"/>
                <a:gd name="connsiteY1" fmla="*/ 0 h 1551449"/>
                <a:gd name="connsiteX2" fmla="*/ 2256503 w 2256503"/>
                <a:gd name="connsiteY2" fmla="*/ 14748 h 1551449"/>
                <a:gd name="connsiteX3" fmla="*/ 1460090 w 2256503"/>
                <a:gd name="connsiteY3" fmla="*/ 1551449 h 1551449"/>
                <a:gd name="connsiteX4" fmla="*/ 0 w 2256503"/>
                <a:gd name="connsiteY4" fmla="*/ 1551448 h 1551449"/>
                <a:gd name="connsiteX0" fmla="*/ 0 w 2333102"/>
                <a:gd name="connsiteY0" fmla="*/ 1551448 h 1551449"/>
                <a:gd name="connsiteX1" fmla="*/ 855406 w 2333102"/>
                <a:gd name="connsiteY1" fmla="*/ 0 h 1551449"/>
                <a:gd name="connsiteX2" fmla="*/ 2333102 w 2333102"/>
                <a:gd name="connsiteY2" fmla="*/ 5173 h 1551449"/>
                <a:gd name="connsiteX3" fmla="*/ 1460090 w 2333102"/>
                <a:gd name="connsiteY3" fmla="*/ 1551449 h 1551449"/>
                <a:gd name="connsiteX4" fmla="*/ 0 w 2333102"/>
                <a:gd name="connsiteY4" fmla="*/ 1551448 h 1551449"/>
                <a:gd name="connsiteX0" fmla="*/ 0 w 2352251"/>
                <a:gd name="connsiteY0" fmla="*/ 1522724 h 1551449"/>
                <a:gd name="connsiteX1" fmla="*/ 874555 w 2352251"/>
                <a:gd name="connsiteY1" fmla="*/ 0 h 1551449"/>
                <a:gd name="connsiteX2" fmla="*/ 2352251 w 2352251"/>
                <a:gd name="connsiteY2" fmla="*/ 5173 h 1551449"/>
                <a:gd name="connsiteX3" fmla="*/ 1479239 w 2352251"/>
                <a:gd name="connsiteY3" fmla="*/ 1551449 h 1551449"/>
                <a:gd name="connsiteX4" fmla="*/ 0 w 2352251"/>
                <a:gd name="connsiteY4" fmla="*/ 1522724 h 1551449"/>
                <a:gd name="connsiteX0" fmla="*/ 0 w 2352251"/>
                <a:gd name="connsiteY0" fmla="*/ 1517551 h 1546276"/>
                <a:gd name="connsiteX1" fmla="*/ 975091 w 2352251"/>
                <a:gd name="connsiteY1" fmla="*/ 200687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46276"/>
                <a:gd name="connsiteX1" fmla="*/ 874555 w 2352251"/>
                <a:gd name="connsiteY1" fmla="*/ 4402 h 1546276"/>
                <a:gd name="connsiteX2" fmla="*/ 2352251 w 2352251"/>
                <a:gd name="connsiteY2" fmla="*/ 0 h 1546276"/>
                <a:gd name="connsiteX3" fmla="*/ 1479239 w 2352251"/>
                <a:gd name="connsiteY3" fmla="*/ 1546276 h 1546276"/>
                <a:gd name="connsiteX4" fmla="*/ 0 w 2352251"/>
                <a:gd name="connsiteY4" fmla="*/ 1517551 h 1546276"/>
                <a:gd name="connsiteX0" fmla="*/ 0 w 2352251"/>
                <a:gd name="connsiteY0" fmla="*/ 1517551 h 1517551"/>
                <a:gd name="connsiteX1" fmla="*/ 874555 w 2352251"/>
                <a:gd name="connsiteY1" fmla="*/ 4402 h 1517551"/>
                <a:gd name="connsiteX2" fmla="*/ 2352251 w 2352251"/>
                <a:gd name="connsiteY2" fmla="*/ 0 h 1517551"/>
                <a:gd name="connsiteX3" fmla="*/ 1196780 w 2352251"/>
                <a:gd name="connsiteY3" fmla="*/ 1316479 h 1517551"/>
                <a:gd name="connsiteX4" fmla="*/ 0 w 2352251"/>
                <a:gd name="connsiteY4" fmla="*/ 1517551 h 1517551"/>
                <a:gd name="connsiteX0" fmla="*/ 0 w 2352251"/>
                <a:gd name="connsiteY0" fmla="*/ 1517551 h 1527126"/>
                <a:gd name="connsiteX1" fmla="*/ 874555 w 2352251"/>
                <a:gd name="connsiteY1" fmla="*/ 4402 h 1527126"/>
                <a:gd name="connsiteX2" fmla="*/ 2352251 w 2352251"/>
                <a:gd name="connsiteY2" fmla="*/ 0 h 1527126"/>
                <a:gd name="connsiteX3" fmla="*/ 1479239 w 2352251"/>
                <a:gd name="connsiteY3" fmla="*/ 1527126 h 1527126"/>
                <a:gd name="connsiteX4" fmla="*/ 0 w 2352251"/>
                <a:gd name="connsiteY4" fmla="*/ 1517551 h 1527126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1935744"/>
                <a:gd name="connsiteY0" fmla="*/ 1522724 h 1522724"/>
                <a:gd name="connsiteX1" fmla="*/ 884130 w 1935744"/>
                <a:gd name="connsiteY1" fmla="*/ 0 h 1522724"/>
                <a:gd name="connsiteX2" fmla="*/ 1935744 w 1935744"/>
                <a:gd name="connsiteY2" fmla="*/ 48260 h 1522724"/>
                <a:gd name="connsiteX3" fmla="*/ 1488814 w 1935744"/>
                <a:gd name="connsiteY3" fmla="*/ 1522724 h 1522724"/>
                <a:gd name="connsiteX4" fmla="*/ 0 w 1935744"/>
                <a:gd name="connsiteY4" fmla="*/ 1522724 h 1522724"/>
                <a:gd name="connsiteX0" fmla="*/ 0 w 2361826"/>
                <a:gd name="connsiteY0" fmla="*/ 1527126 h 1527126"/>
                <a:gd name="connsiteX1" fmla="*/ 884130 w 2361826"/>
                <a:gd name="connsiteY1" fmla="*/ 4402 h 1527126"/>
                <a:gd name="connsiteX2" fmla="*/ 2361826 w 2361826"/>
                <a:gd name="connsiteY2" fmla="*/ 0 h 1527126"/>
                <a:gd name="connsiteX3" fmla="*/ 1488814 w 2361826"/>
                <a:gd name="connsiteY3" fmla="*/ 1527126 h 1527126"/>
                <a:gd name="connsiteX4" fmla="*/ 0 w 2361826"/>
                <a:gd name="connsiteY4" fmla="*/ 1527126 h 1527126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6189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1826"/>
                <a:gd name="connsiteY0" fmla="*/ 1534187 h 1534187"/>
                <a:gd name="connsiteX1" fmla="*/ 884130 w 2361826"/>
                <a:gd name="connsiteY1" fmla="*/ 872 h 1534187"/>
                <a:gd name="connsiteX2" fmla="*/ 2361826 w 2361826"/>
                <a:gd name="connsiteY2" fmla="*/ 0 h 1534187"/>
                <a:gd name="connsiteX3" fmla="*/ 1488814 w 2361826"/>
                <a:gd name="connsiteY3" fmla="*/ 1534187 h 1534187"/>
                <a:gd name="connsiteX4" fmla="*/ 0 w 2361826"/>
                <a:gd name="connsiteY4" fmla="*/ 1534187 h 1534187"/>
                <a:gd name="connsiteX0" fmla="*/ 0 w 2361826"/>
                <a:gd name="connsiteY0" fmla="*/ 1533315 h 1533315"/>
                <a:gd name="connsiteX1" fmla="*/ 884130 w 2361826"/>
                <a:gd name="connsiteY1" fmla="*/ 0 h 1533315"/>
                <a:gd name="connsiteX2" fmla="*/ 2361826 w 2361826"/>
                <a:gd name="connsiteY2" fmla="*/ 16781 h 1533315"/>
                <a:gd name="connsiteX3" fmla="*/ 1488814 w 2361826"/>
                <a:gd name="connsiteY3" fmla="*/ 1533315 h 1533315"/>
                <a:gd name="connsiteX4" fmla="*/ 0 w 2361826"/>
                <a:gd name="connsiteY4" fmla="*/ 1533315 h 1533315"/>
                <a:gd name="connsiteX0" fmla="*/ 0 w 2368887"/>
                <a:gd name="connsiteY0" fmla="*/ 1533315 h 1533315"/>
                <a:gd name="connsiteX1" fmla="*/ 884130 w 2368887"/>
                <a:gd name="connsiteY1" fmla="*/ 0 h 1533315"/>
                <a:gd name="connsiteX2" fmla="*/ 2368887 w 2368887"/>
                <a:gd name="connsiteY2" fmla="*/ 6190 h 1533315"/>
                <a:gd name="connsiteX3" fmla="*/ 1488814 w 2368887"/>
                <a:gd name="connsiteY3" fmla="*/ 1533315 h 1533315"/>
                <a:gd name="connsiteX4" fmla="*/ 0 w 2368887"/>
                <a:gd name="connsiteY4" fmla="*/ 1533315 h 1533315"/>
                <a:gd name="connsiteX0" fmla="*/ 0 w 2372417"/>
                <a:gd name="connsiteY0" fmla="*/ 1533315 h 1533315"/>
                <a:gd name="connsiteX1" fmla="*/ 884130 w 2372417"/>
                <a:gd name="connsiteY1" fmla="*/ 0 h 1533315"/>
                <a:gd name="connsiteX2" fmla="*/ 2372417 w 2372417"/>
                <a:gd name="connsiteY2" fmla="*/ 2659 h 1533315"/>
                <a:gd name="connsiteX3" fmla="*/ 1488814 w 2372417"/>
                <a:gd name="connsiteY3" fmla="*/ 1533315 h 1533315"/>
                <a:gd name="connsiteX4" fmla="*/ 0 w 2372417"/>
                <a:gd name="connsiteY4" fmla="*/ 1533315 h 15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2417" h="1533315">
                  <a:moveTo>
                    <a:pt x="0" y="1533315"/>
                  </a:moveTo>
                  <a:lnTo>
                    <a:pt x="884130" y="0"/>
                  </a:lnTo>
                  <a:lnTo>
                    <a:pt x="2372417" y="2659"/>
                  </a:lnTo>
                  <a:lnTo>
                    <a:pt x="1488814" y="1533315"/>
                  </a:lnTo>
                  <a:lnTo>
                    <a:pt x="0" y="15333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4000"/>
                    <a:lumOff val="46000"/>
                  </a:schemeClr>
                </a:gs>
                <a:gs pos="43000">
                  <a:schemeClr val="tx1">
                    <a:lumMod val="48000"/>
                    <a:lumOff val="52000"/>
                  </a:schemeClr>
                </a:gs>
                <a:gs pos="97000">
                  <a:schemeClr val="bg2">
                    <a:lumMod val="56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CA707E9-9984-F34D-87B9-32462D09ADB0}"/>
                </a:ext>
              </a:extLst>
            </p:cNvPr>
            <p:cNvSpPr/>
            <p:nvPr/>
          </p:nvSpPr>
          <p:spPr>
            <a:xfrm>
              <a:off x="5340183" y="4660814"/>
              <a:ext cx="646331" cy="3945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79413" indent="-379413" algn="just">
                <a:lnSpc>
                  <a:spcPct val="120000"/>
                </a:lnSpc>
              </a:pPr>
              <a:r>
                <a:rPr lang="zh-TW" altLang="en-US" b="1" dirty="0">
                  <a:latin typeface="Microsoft JhengHei"/>
                  <a:ea typeface="Microsoft JhengHei"/>
                  <a:sym typeface="Microsoft JhengHei"/>
                </a:rPr>
                <a:t>成員</a:t>
              </a:r>
              <a:endParaRPr lang="zh-TW" altLang="en-US" b="1" dirty="0">
                <a:latin typeface="Microsoft JhengHei"/>
                <a:ea typeface="Microsoft Jheng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51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BD6509-57FA-3D42-B6D2-27C1C384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5052603-2D54-DB4A-B6FB-77E4AE4F20ED}" type="slidenum">
              <a:rPr kumimoji="1" lang="zh-TW" altLang="en-US" smtClean="0"/>
              <a:pPr/>
              <a:t>6</a:t>
            </a:fld>
            <a:endParaRPr kumimoji="1" lang="zh-TW" altLang="en-US" dirty="0"/>
          </a:p>
        </p:txBody>
      </p:sp>
      <p:sp>
        <p:nvSpPr>
          <p:cNvPr id="3" name="平行四邊形 25">
            <a:extLst>
              <a:ext uri="{FF2B5EF4-FFF2-40B4-BE49-F238E27FC236}">
                <a16:creationId xmlns:a16="http://schemas.microsoft.com/office/drawing/2014/main" id="{5FA476F7-AA2F-6F4B-95AE-457B3F7B6446}"/>
              </a:ext>
            </a:extLst>
          </p:cNvPr>
          <p:cNvSpPr/>
          <p:nvPr/>
        </p:nvSpPr>
        <p:spPr>
          <a:xfrm>
            <a:off x="597538" y="1459006"/>
            <a:ext cx="853043" cy="551329"/>
          </a:xfrm>
          <a:custGeom>
            <a:avLst/>
            <a:gdLst>
              <a:gd name="connsiteX0" fmla="*/ 0 w 1533832"/>
              <a:gd name="connsiteY0" fmla="*/ 1536700 h 1536700"/>
              <a:gd name="connsiteX1" fmla="*/ 383458 w 1533832"/>
              <a:gd name="connsiteY1" fmla="*/ 0 h 1536700"/>
              <a:gd name="connsiteX2" fmla="*/ 1533832 w 1533832"/>
              <a:gd name="connsiteY2" fmla="*/ 0 h 1536700"/>
              <a:gd name="connsiteX3" fmla="*/ 1150374 w 1533832"/>
              <a:gd name="connsiteY3" fmla="*/ 1536700 h 1536700"/>
              <a:gd name="connsiteX4" fmla="*/ 0 w 1533832"/>
              <a:gd name="connsiteY4" fmla="*/ 1536700 h 1536700"/>
              <a:gd name="connsiteX0" fmla="*/ 0 w 2344993"/>
              <a:gd name="connsiteY0" fmla="*/ 1551448 h 1551448"/>
              <a:gd name="connsiteX1" fmla="*/ 1194619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2344993"/>
              <a:gd name="connsiteY0" fmla="*/ 1551448 h 1551448"/>
              <a:gd name="connsiteX1" fmla="*/ 855406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1961535"/>
              <a:gd name="connsiteY0" fmla="*/ 1551448 h 1551448"/>
              <a:gd name="connsiteX1" fmla="*/ 855406 w 1961535"/>
              <a:gd name="connsiteY1" fmla="*/ 0 h 1551448"/>
              <a:gd name="connsiteX2" fmla="*/ 1814051 w 1961535"/>
              <a:gd name="connsiteY2" fmla="*/ 0 h 1551448"/>
              <a:gd name="connsiteX3" fmla="*/ 1961535 w 1961535"/>
              <a:gd name="connsiteY3" fmla="*/ 1536700 h 1551448"/>
              <a:gd name="connsiteX4" fmla="*/ 0 w 1961535"/>
              <a:gd name="connsiteY4" fmla="*/ 1551448 h 1551448"/>
              <a:gd name="connsiteX0" fmla="*/ 0 w 2256503"/>
              <a:gd name="connsiteY0" fmla="*/ 1551448 h 1551448"/>
              <a:gd name="connsiteX1" fmla="*/ 855406 w 2256503"/>
              <a:gd name="connsiteY1" fmla="*/ 0 h 1551448"/>
              <a:gd name="connsiteX2" fmla="*/ 2256503 w 2256503"/>
              <a:gd name="connsiteY2" fmla="*/ 14748 h 1551448"/>
              <a:gd name="connsiteX3" fmla="*/ 1961535 w 2256503"/>
              <a:gd name="connsiteY3" fmla="*/ 1536700 h 1551448"/>
              <a:gd name="connsiteX4" fmla="*/ 0 w 2256503"/>
              <a:gd name="connsiteY4" fmla="*/ 1551448 h 1551448"/>
              <a:gd name="connsiteX0" fmla="*/ 0 w 2256503"/>
              <a:gd name="connsiteY0" fmla="*/ 1551448 h 1566197"/>
              <a:gd name="connsiteX1" fmla="*/ 855406 w 2256503"/>
              <a:gd name="connsiteY1" fmla="*/ 0 h 1566197"/>
              <a:gd name="connsiteX2" fmla="*/ 2256503 w 2256503"/>
              <a:gd name="connsiteY2" fmla="*/ 14748 h 1566197"/>
              <a:gd name="connsiteX3" fmla="*/ 899651 w 2256503"/>
              <a:gd name="connsiteY3" fmla="*/ 1566197 h 1566197"/>
              <a:gd name="connsiteX4" fmla="*/ 0 w 2256503"/>
              <a:gd name="connsiteY4" fmla="*/ 1551448 h 1566197"/>
              <a:gd name="connsiteX0" fmla="*/ 0 w 2256503"/>
              <a:gd name="connsiteY0" fmla="*/ 1551448 h 1551449"/>
              <a:gd name="connsiteX1" fmla="*/ 855406 w 2256503"/>
              <a:gd name="connsiteY1" fmla="*/ 0 h 1551449"/>
              <a:gd name="connsiteX2" fmla="*/ 2256503 w 2256503"/>
              <a:gd name="connsiteY2" fmla="*/ 14748 h 1551449"/>
              <a:gd name="connsiteX3" fmla="*/ 1460090 w 2256503"/>
              <a:gd name="connsiteY3" fmla="*/ 1551449 h 1551449"/>
              <a:gd name="connsiteX4" fmla="*/ 0 w 2256503"/>
              <a:gd name="connsiteY4" fmla="*/ 1551448 h 1551449"/>
              <a:gd name="connsiteX0" fmla="*/ 0 w 2333102"/>
              <a:gd name="connsiteY0" fmla="*/ 1551448 h 1551449"/>
              <a:gd name="connsiteX1" fmla="*/ 855406 w 2333102"/>
              <a:gd name="connsiteY1" fmla="*/ 0 h 1551449"/>
              <a:gd name="connsiteX2" fmla="*/ 2333102 w 2333102"/>
              <a:gd name="connsiteY2" fmla="*/ 5173 h 1551449"/>
              <a:gd name="connsiteX3" fmla="*/ 1460090 w 2333102"/>
              <a:gd name="connsiteY3" fmla="*/ 1551449 h 1551449"/>
              <a:gd name="connsiteX4" fmla="*/ 0 w 2333102"/>
              <a:gd name="connsiteY4" fmla="*/ 1551448 h 1551449"/>
              <a:gd name="connsiteX0" fmla="*/ 0 w 2352251"/>
              <a:gd name="connsiteY0" fmla="*/ 1522724 h 1551449"/>
              <a:gd name="connsiteX1" fmla="*/ 874555 w 2352251"/>
              <a:gd name="connsiteY1" fmla="*/ 0 h 1551449"/>
              <a:gd name="connsiteX2" fmla="*/ 2352251 w 2352251"/>
              <a:gd name="connsiteY2" fmla="*/ 5173 h 1551449"/>
              <a:gd name="connsiteX3" fmla="*/ 1479239 w 2352251"/>
              <a:gd name="connsiteY3" fmla="*/ 1551449 h 1551449"/>
              <a:gd name="connsiteX4" fmla="*/ 0 w 2352251"/>
              <a:gd name="connsiteY4" fmla="*/ 1522724 h 1551449"/>
              <a:gd name="connsiteX0" fmla="*/ 0 w 2352251"/>
              <a:gd name="connsiteY0" fmla="*/ 1517551 h 1546276"/>
              <a:gd name="connsiteX1" fmla="*/ 975091 w 2352251"/>
              <a:gd name="connsiteY1" fmla="*/ 200687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46276"/>
              <a:gd name="connsiteX1" fmla="*/ 874555 w 2352251"/>
              <a:gd name="connsiteY1" fmla="*/ 4402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17551"/>
              <a:gd name="connsiteX1" fmla="*/ 874555 w 2352251"/>
              <a:gd name="connsiteY1" fmla="*/ 4402 h 1517551"/>
              <a:gd name="connsiteX2" fmla="*/ 2352251 w 2352251"/>
              <a:gd name="connsiteY2" fmla="*/ 0 h 1517551"/>
              <a:gd name="connsiteX3" fmla="*/ 1196780 w 2352251"/>
              <a:gd name="connsiteY3" fmla="*/ 1316479 h 1517551"/>
              <a:gd name="connsiteX4" fmla="*/ 0 w 2352251"/>
              <a:gd name="connsiteY4" fmla="*/ 1517551 h 1517551"/>
              <a:gd name="connsiteX0" fmla="*/ 0 w 2352251"/>
              <a:gd name="connsiteY0" fmla="*/ 1517551 h 1527126"/>
              <a:gd name="connsiteX1" fmla="*/ 874555 w 2352251"/>
              <a:gd name="connsiteY1" fmla="*/ 4402 h 1527126"/>
              <a:gd name="connsiteX2" fmla="*/ 2352251 w 2352251"/>
              <a:gd name="connsiteY2" fmla="*/ 0 h 1527126"/>
              <a:gd name="connsiteX3" fmla="*/ 1479239 w 2352251"/>
              <a:gd name="connsiteY3" fmla="*/ 1527126 h 1527126"/>
              <a:gd name="connsiteX4" fmla="*/ 0 w 2352251"/>
              <a:gd name="connsiteY4" fmla="*/ 1517551 h 1527126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1935744"/>
              <a:gd name="connsiteY0" fmla="*/ 1522724 h 1522724"/>
              <a:gd name="connsiteX1" fmla="*/ 884130 w 1935744"/>
              <a:gd name="connsiteY1" fmla="*/ 0 h 1522724"/>
              <a:gd name="connsiteX2" fmla="*/ 1935744 w 1935744"/>
              <a:gd name="connsiteY2" fmla="*/ 48260 h 1522724"/>
              <a:gd name="connsiteX3" fmla="*/ 1488814 w 1935744"/>
              <a:gd name="connsiteY3" fmla="*/ 1522724 h 1522724"/>
              <a:gd name="connsiteX4" fmla="*/ 0 w 1935744"/>
              <a:gd name="connsiteY4" fmla="*/ 1522724 h 1522724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6189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1826"/>
              <a:gd name="connsiteY0" fmla="*/ 1534187 h 1534187"/>
              <a:gd name="connsiteX1" fmla="*/ 884130 w 2361826"/>
              <a:gd name="connsiteY1" fmla="*/ 872 h 1534187"/>
              <a:gd name="connsiteX2" fmla="*/ 2361826 w 2361826"/>
              <a:gd name="connsiteY2" fmla="*/ 0 h 1534187"/>
              <a:gd name="connsiteX3" fmla="*/ 1488814 w 2361826"/>
              <a:gd name="connsiteY3" fmla="*/ 1534187 h 1534187"/>
              <a:gd name="connsiteX4" fmla="*/ 0 w 2361826"/>
              <a:gd name="connsiteY4" fmla="*/ 1534187 h 1534187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16781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8887"/>
              <a:gd name="connsiteY0" fmla="*/ 1533315 h 1533315"/>
              <a:gd name="connsiteX1" fmla="*/ 884130 w 2368887"/>
              <a:gd name="connsiteY1" fmla="*/ 0 h 1533315"/>
              <a:gd name="connsiteX2" fmla="*/ 2368887 w 2368887"/>
              <a:gd name="connsiteY2" fmla="*/ 6190 h 1533315"/>
              <a:gd name="connsiteX3" fmla="*/ 1488814 w 2368887"/>
              <a:gd name="connsiteY3" fmla="*/ 1533315 h 1533315"/>
              <a:gd name="connsiteX4" fmla="*/ 0 w 2368887"/>
              <a:gd name="connsiteY4" fmla="*/ 1533315 h 1533315"/>
              <a:gd name="connsiteX0" fmla="*/ 0 w 2372417"/>
              <a:gd name="connsiteY0" fmla="*/ 1533315 h 1533315"/>
              <a:gd name="connsiteX1" fmla="*/ 884130 w 2372417"/>
              <a:gd name="connsiteY1" fmla="*/ 0 h 1533315"/>
              <a:gd name="connsiteX2" fmla="*/ 2372417 w 2372417"/>
              <a:gd name="connsiteY2" fmla="*/ 2659 h 1533315"/>
              <a:gd name="connsiteX3" fmla="*/ 1488814 w 2372417"/>
              <a:gd name="connsiteY3" fmla="*/ 1533315 h 1533315"/>
              <a:gd name="connsiteX4" fmla="*/ 0 w 2372417"/>
              <a:gd name="connsiteY4" fmla="*/ 1533315 h 153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417" h="1533315">
                <a:moveTo>
                  <a:pt x="0" y="1533315"/>
                </a:moveTo>
                <a:lnTo>
                  <a:pt x="884130" y="0"/>
                </a:lnTo>
                <a:lnTo>
                  <a:pt x="2372417" y="2659"/>
                </a:lnTo>
                <a:lnTo>
                  <a:pt x="1488814" y="1533315"/>
                </a:lnTo>
                <a:lnTo>
                  <a:pt x="0" y="1533315"/>
                </a:lnTo>
                <a:close/>
              </a:path>
            </a:pathLst>
          </a:custGeom>
          <a:gradFill flip="none" rotWithShape="1">
            <a:gsLst>
              <a:gs pos="0">
                <a:srgbClr val="359CD9"/>
              </a:gs>
              <a:gs pos="46000">
                <a:srgbClr val="3187CA"/>
              </a:gs>
              <a:gs pos="100000">
                <a:srgbClr val="2E5AA7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平行四邊形 25">
            <a:extLst>
              <a:ext uri="{FF2B5EF4-FFF2-40B4-BE49-F238E27FC236}">
                <a16:creationId xmlns:a16="http://schemas.microsoft.com/office/drawing/2014/main" id="{6D2C62FC-3F8C-B94A-830A-7AB31E0C77D6}"/>
              </a:ext>
            </a:extLst>
          </p:cNvPr>
          <p:cNvSpPr/>
          <p:nvPr/>
        </p:nvSpPr>
        <p:spPr>
          <a:xfrm>
            <a:off x="5816877" y="1454536"/>
            <a:ext cx="853043" cy="551329"/>
          </a:xfrm>
          <a:custGeom>
            <a:avLst/>
            <a:gdLst>
              <a:gd name="connsiteX0" fmla="*/ 0 w 1533832"/>
              <a:gd name="connsiteY0" fmla="*/ 1536700 h 1536700"/>
              <a:gd name="connsiteX1" fmla="*/ 383458 w 1533832"/>
              <a:gd name="connsiteY1" fmla="*/ 0 h 1536700"/>
              <a:gd name="connsiteX2" fmla="*/ 1533832 w 1533832"/>
              <a:gd name="connsiteY2" fmla="*/ 0 h 1536700"/>
              <a:gd name="connsiteX3" fmla="*/ 1150374 w 1533832"/>
              <a:gd name="connsiteY3" fmla="*/ 1536700 h 1536700"/>
              <a:gd name="connsiteX4" fmla="*/ 0 w 1533832"/>
              <a:gd name="connsiteY4" fmla="*/ 1536700 h 1536700"/>
              <a:gd name="connsiteX0" fmla="*/ 0 w 2344993"/>
              <a:gd name="connsiteY0" fmla="*/ 1551448 h 1551448"/>
              <a:gd name="connsiteX1" fmla="*/ 1194619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2344993"/>
              <a:gd name="connsiteY0" fmla="*/ 1551448 h 1551448"/>
              <a:gd name="connsiteX1" fmla="*/ 855406 w 2344993"/>
              <a:gd name="connsiteY1" fmla="*/ 0 h 1551448"/>
              <a:gd name="connsiteX2" fmla="*/ 2344993 w 2344993"/>
              <a:gd name="connsiteY2" fmla="*/ 0 h 1551448"/>
              <a:gd name="connsiteX3" fmla="*/ 1961535 w 2344993"/>
              <a:gd name="connsiteY3" fmla="*/ 1536700 h 1551448"/>
              <a:gd name="connsiteX4" fmla="*/ 0 w 2344993"/>
              <a:gd name="connsiteY4" fmla="*/ 1551448 h 1551448"/>
              <a:gd name="connsiteX0" fmla="*/ 0 w 1961535"/>
              <a:gd name="connsiteY0" fmla="*/ 1551448 h 1551448"/>
              <a:gd name="connsiteX1" fmla="*/ 855406 w 1961535"/>
              <a:gd name="connsiteY1" fmla="*/ 0 h 1551448"/>
              <a:gd name="connsiteX2" fmla="*/ 1814051 w 1961535"/>
              <a:gd name="connsiteY2" fmla="*/ 0 h 1551448"/>
              <a:gd name="connsiteX3" fmla="*/ 1961535 w 1961535"/>
              <a:gd name="connsiteY3" fmla="*/ 1536700 h 1551448"/>
              <a:gd name="connsiteX4" fmla="*/ 0 w 1961535"/>
              <a:gd name="connsiteY4" fmla="*/ 1551448 h 1551448"/>
              <a:gd name="connsiteX0" fmla="*/ 0 w 2256503"/>
              <a:gd name="connsiteY0" fmla="*/ 1551448 h 1551448"/>
              <a:gd name="connsiteX1" fmla="*/ 855406 w 2256503"/>
              <a:gd name="connsiteY1" fmla="*/ 0 h 1551448"/>
              <a:gd name="connsiteX2" fmla="*/ 2256503 w 2256503"/>
              <a:gd name="connsiteY2" fmla="*/ 14748 h 1551448"/>
              <a:gd name="connsiteX3" fmla="*/ 1961535 w 2256503"/>
              <a:gd name="connsiteY3" fmla="*/ 1536700 h 1551448"/>
              <a:gd name="connsiteX4" fmla="*/ 0 w 2256503"/>
              <a:gd name="connsiteY4" fmla="*/ 1551448 h 1551448"/>
              <a:gd name="connsiteX0" fmla="*/ 0 w 2256503"/>
              <a:gd name="connsiteY0" fmla="*/ 1551448 h 1566197"/>
              <a:gd name="connsiteX1" fmla="*/ 855406 w 2256503"/>
              <a:gd name="connsiteY1" fmla="*/ 0 h 1566197"/>
              <a:gd name="connsiteX2" fmla="*/ 2256503 w 2256503"/>
              <a:gd name="connsiteY2" fmla="*/ 14748 h 1566197"/>
              <a:gd name="connsiteX3" fmla="*/ 899651 w 2256503"/>
              <a:gd name="connsiteY3" fmla="*/ 1566197 h 1566197"/>
              <a:gd name="connsiteX4" fmla="*/ 0 w 2256503"/>
              <a:gd name="connsiteY4" fmla="*/ 1551448 h 1566197"/>
              <a:gd name="connsiteX0" fmla="*/ 0 w 2256503"/>
              <a:gd name="connsiteY0" fmla="*/ 1551448 h 1551449"/>
              <a:gd name="connsiteX1" fmla="*/ 855406 w 2256503"/>
              <a:gd name="connsiteY1" fmla="*/ 0 h 1551449"/>
              <a:gd name="connsiteX2" fmla="*/ 2256503 w 2256503"/>
              <a:gd name="connsiteY2" fmla="*/ 14748 h 1551449"/>
              <a:gd name="connsiteX3" fmla="*/ 1460090 w 2256503"/>
              <a:gd name="connsiteY3" fmla="*/ 1551449 h 1551449"/>
              <a:gd name="connsiteX4" fmla="*/ 0 w 2256503"/>
              <a:gd name="connsiteY4" fmla="*/ 1551448 h 1551449"/>
              <a:gd name="connsiteX0" fmla="*/ 0 w 2333102"/>
              <a:gd name="connsiteY0" fmla="*/ 1551448 h 1551449"/>
              <a:gd name="connsiteX1" fmla="*/ 855406 w 2333102"/>
              <a:gd name="connsiteY1" fmla="*/ 0 h 1551449"/>
              <a:gd name="connsiteX2" fmla="*/ 2333102 w 2333102"/>
              <a:gd name="connsiteY2" fmla="*/ 5173 h 1551449"/>
              <a:gd name="connsiteX3" fmla="*/ 1460090 w 2333102"/>
              <a:gd name="connsiteY3" fmla="*/ 1551449 h 1551449"/>
              <a:gd name="connsiteX4" fmla="*/ 0 w 2333102"/>
              <a:gd name="connsiteY4" fmla="*/ 1551448 h 1551449"/>
              <a:gd name="connsiteX0" fmla="*/ 0 w 2352251"/>
              <a:gd name="connsiteY0" fmla="*/ 1522724 h 1551449"/>
              <a:gd name="connsiteX1" fmla="*/ 874555 w 2352251"/>
              <a:gd name="connsiteY1" fmla="*/ 0 h 1551449"/>
              <a:gd name="connsiteX2" fmla="*/ 2352251 w 2352251"/>
              <a:gd name="connsiteY2" fmla="*/ 5173 h 1551449"/>
              <a:gd name="connsiteX3" fmla="*/ 1479239 w 2352251"/>
              <a:gd name="connsiteY3" fmla="*/ 1551449 h 1551449"/>
              <a:gd name="connsiteX4" fmla="*/ 0 w 2352251"/>
              <a:gd name="connsiteY4" fmla="*/ 1522724 h 1551449"/>
              <a:gd name="connsiteX0" fmla="*/ 0 w 2352251"/>
              <a:gd name="connsiteY0" fmla="*/ 1517551 h 1546276"/>
              <a:gd name="connsiteX1" fmla="*/ 975091 w 2352251"/>
              <a:gd name="connsiteY1" fmla="*/ 200687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46276"/>
              <a:gd name="connsiteX1" fmla="*/ 874555 w 2352251"/>
              <a:gd name="connsiteY1" fmla="*/ 4402 h 1546276"/>
              <a:gd name="connsiteX2" fmla="*/ 2352251 w 2352251"/>
              <a:gd name="connsiteY2" fmla="*/ 0 h 1546276"/>
              <a:gd name="connsiteX3" fmla="*/ 1479239 w 2352251"/>
              <a:gd name="connsiteY3" fmla="*/ 1546276 h 1546276"/>
              <a:gd name="connsiteX4" fmla="*/ 0 w 2352251"/>
              <a:gd name="connsiteY4" fmla="*/ 1517551 h 1546276"/>
              <a:gd name="connsiteX0" fmla="*/ 0 w 2352251"/>
              <a:gd name="connsiteY0" fmla="*/ 1517551 h 1517551"/>
              <a:gd name="connsiteX1" fmla="*/ 874555 w 2352251"/>
              <a:gd name="connsiteY1" fmla="*/ 4402 h 1517551"/>
              <a:gd name="connsiteX2" fmla="*/ 2352251 w 2352251"/>
              <a:gd name="connsiteY2" fmla="*/ 0 h 1517551"/>
              <a:gd name="connsiteX3" fmla="*/ 1196780 w 2352251"/>
              <a:gd name="connsiteY3" fmla="*/ 1316479 h 1517551"/>
              <a:gd name="connsiteX4" fmla="*/ 0 w 2352251"/>
              <a:gd name="connsiteY4" fmla="*/ 1517551 h 1517551"/>
              <a:gd name="connsiteX0" fmla="*/ 0 w 2352251"/>
              <a:gd name="connsiteY0" fmla="*/ 1517551 h 1527126"/>
              <a:gd name="connsiteX1" fmla="*/ 874555 w 2352251"/>
              <a:gd name="connsiteY1" fmla="*/ 4402 h 1527126"/>
              <a:gd name="connsiteX2" fmla="*/ 2352251 w 2352251"/>
              <a:gd name="connsiteY2" fmla="*/ 0 h 1527126"/>
              <a:gd name="connsiteX3" fmla="*/ 1479239 w 2352251"/>
              <a:gd name="connsiteY3" fmla="*/ 1527126 h 1527126"/>
              <a:gd name="connsiteX4" fmla="*/ 0 w 2352251"/>
              <a:gd name="connsiteY4" fmla="*/ 1517551 h 1527126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1935744"/>
              <a:gd name="connsiteY0" fmla="*/ 1522724 h 1522724"/>
              <a:gd name="connsiteX1" fmla="*/ 884130 w 1935744"/>
              <a:gd name="connsiteY1" fmla="*/ 0 h 1522724"/>
              <a:gd name="connsiteX2" fmla="*/ 1935744 w 1935744"/>
              <a:gd name="connsiteY2" fmla="*/ 48260 h 1522724"/>
              <a:gd name="connsiteX3" fmla="*/ 1488814 w 1935744"/>
              <a:gd name="connsiteY3" fmla="*/ 1522724 h 1522724"/>
              <a:gd name="connsiteX4" fmla="*/ 0 w 1935744"/>
              <a:gd name="connsiteY4" fmla="*/ 1522724 h 1522724"/>
              <a:gd name="connsiteX0" fmla="*/ 0 w 2361826"/>
              <a:gd name="connsiteY0" fmla="*/ 1527126 h 1527126"/>
              <a:gd name="connsiteX1" fmla="*/ 884130 w 2361826"/>
              <a:gd name="connsiteY1" fmla="*/ 4402 h 1527126"/>
              <a:gd name="connsiteX2" fmla="*/ 2361826 w 2361826"/>
              <a:gd name="connsiteY2" fmla="*/ 0 h 1527126"/>
              <a:gd name="connsiteX3" fmla="*/ 1488814 w 2361826"/>
              <a:gd name="connsiteY3" fmla="*/ 1527126 h 1527126"/>
              <a:gd name="connsiteX4" fmla="*/ 0 w 2361826"/>
              <a:gd name="connsiteY4" fmla="*/ 1527126 h 1527126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6189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1826"/>
              <a:gd name="connsiteY0" fmla="*/ 1534187 h 1534187"/>
              <a:gd name="connsiteX1" fmla="*/ 884130 w 2361826"/>
              <a:gd name="connsiteY1" fmla="*/ 872 h 1534187"/>
              <a:gd name="connsiteX2" fmla="*/ 2361826 w 2361826"/>
              <a:gd name="connsiteY2" fmla="*/ 0 h 1534187"/>
              <a:gd name="connsiteX3" fmla="*/ 1488814 w 2361826"/>
              <a:gd name="connsiteY3" fmla="*/ 1534187 h 1534187"/>
              <a:gd name="connsiteX4" fmla="*/ 0 w 2361826"/>
              <a:gd name="connsiteY4" fmla="*/ 1534187 h 1534187"/>
              <a:gd name="connsiteX0" fmla="*/ 0 w 2361826"/>
              <a:gd name="connsiteY0" fmla="*/ 1533315 h 1533315"/>
              <a:gd name="connsiteX1" fmla="*/ 884130 w 2361826"/>
              <a:gd name="connsiteY1" fmla="*/ 0 h 1533315"/>
              <a:gd name="connsiteX2" fmla="*/ 2361826 w 2361826"/>
              <a:gd name="connsiteY2" fmla="*/ 16781 h 1533315"/>
              <a:gd name="connsiteX3" fmla="*/ 1488814 w 2361826"/>
              <a:gd name="connsiteY3" fmla="*/ 1533315 h 1533315"/>
              <a:gd name="connsiteX4" fmla="*/ 0 w 2361826"/>
              <a:gd name="connsiteY4" fmla="*/ 1533315 h 1533315"/>
              <a:gd name="connsiteX0" fmla="*/ 0 w 2368887"/>
              <a:gd name="connsiteY0" fmla="*/ 1533315 h 1533315"/>
              <a:gd name="connsiteX1" fmla="*/ 884130 w 2368887"/>
              <a:gd name="connsiteY1" fmla="*/ 0 h 1533315"/>
              <a:gd name="connsiteX2" fmla="*/ 2368887 w 2368887"/>
              <a:gd name="connsiteY2" fmla="*/ 6190 h 1533315"/>
              <a:gd name="connsiteX3" fmla="*/ 1488814 w 2368887"/>
              <a:gd name="connsiteY3" fmla="*/ 1533315 h 1533315"/>
              <a:gd name="connsiteX4" fmla="*/ 0 w 2368887"/>
              <a:gd name="connsiteY4" fmla="*/ 1533315 h 1533315"/>
              <a:gd name="connsiteX0" fmla="*/ 0 w 2372417"/>
              <a:gd name="connsiteY0" fmla="*/ 1533315 h 1533315"/>
              <a:gd name="connsiteX1" fmla="*/ 884130 w 2372417"/>
              <a:gd name="connsiteY1" fmla="*/ 0 h 1533315"/>
              <a:gd name="connsiteX2" fmla="*/ 2372417 w 2372417"/>
              <a:gd name="connsiteY2" fmla="*/ 2659 h 1533315"/>
              <a:gd name="connsiteX3" fmla="*/ 1488814 w 2372417"/>
              <a:gd name="connsiteY3" fmla="*/ 1533315 h 1533315"/>
              <a:gd name="connsiteX4" fmla="*/ 0 w 2372417"/>
              <a:gd name="connsiteY4" fmla="*/ 1533315 h 1533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2417" h="1533315">
                <a:moveTo>
                  <a:pt x="0" y="1533315"/>
                </a:moveTo>
                <a:lnTo>
                  <a:pt x="884130" y="0"/>
                </a:lnTo>
                <a:lnTo>
                  <a:pt x="2372417" y="2659"/>
                </a:lnTo>
                <a:lnTo>
                  <a:pt x="1488814" y="1533315"/>
                </a:lnTo>
                <a:lnTo>
                  <a:pt x="0" y="15333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4000"/>
                  <a:lumOff val="46000"/>
                </a:schemeClr>
              </a:gs>
              <a:gs pos="43000">
                <a:schemeClr val="tx1">
                  <a:lumMod val="48000"/>
                  <a:lumOff val="52000"/>
                </a:schemeClr>
              </a:gs>
              <a:gs pos="97000">
                <a:schemeClr val="bg2">
                  <a:lumMod val="56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6B779-B2CD-E24C-9A5C-A7ADCE662A87}"/>
              </a:ext>
            </a:extLst>
          </p:cNvPr>
          <p:cNvSpPr txBox="1">
            <a:spLocks/>
          </p:cNvSpPr>
          <p:nvPr/>
        </p:nvSpPr>
        <p:spPr>
          <a:xfrm>
            <a:off x="494608" y="470717"/>
            <a:ext cx="8450315" cy="6546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提案目的與目標</a:t>
            </a:r>
            <a:endParaRPr kumimoji="1" lang="zh-TW" altLang="en-US" sz="3800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E97C4D-06BC-A041-AA7B-1CDC5D909FAB}"/>
              </a:ext>
            </a:extLst>
          </p:cNvPr>
          <p:cNvSpPr/>
          <p:nvPr/>
        </p:nvSpPr>
        <p:spPr>
          <a:xfrm>
            <a:off x="1503405" y="1562116"/>
            <a:ext cx="902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5890C3"/>
                </a:solidFill>
                <a:latin typeface="Microsoft JhengHei"/>
                <a:ea typeface="Microsoft JhengHei"/>
              </a:rPr>
              <a:t>目的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4E1F88-A9E1-CB45-8152-830152CCF0A1}"/>
              </a:ext>
            </a:extLst>
          </p:cNvPr>
          <p:cNvSpPr/>
          <p:nvPr/>
        </p:nvSpPr>
        <p:spPr>
          <a:xfrm>
            <a:off x="6806398" y="1562116"/>
            <a:ext cx="9028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/>
                <a:ea typeface="Microsoft JhengHei"/>
              </a:rPr>
              <a:t>目標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310A9F9-3FE2-7E43-A338-5CAD7A168E14}"/>
              </a:ext>
            </a:extLst>
          </p:cNvPr>
          <p:cNvSpPr txBox="1"/>
          <p:nvPr/>
        </p:nvSpPr>
        <p:spPr>
          <a:xfrm>
            <a:off x="1034980" y="2236718"/>
            <a:ext cx="4360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建置個人防護用品資訊統整平台，利用相關發票資料輔以群眾自發回報機制，進行個人防護用品資訊之整合、分析、預測與告警服務，以提供民眾與決策官員完整與透明化的個人防護用品整合資訊服務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6F01F8-704C-AF44-A532-22337FFB5A36}"/>
              </a:ext>
            </a:extLst>
          </p:cNvPr>
          <p:cNvSpPr txBox="1"/>
          <p:nvPr/>
        </p:nvSpPr>
        <p:spPr>
          <a:xfrm>
            <a:off x="6216351" y="2236718"/>
            <a:ext cx="50502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讓民眾知道個人防護用品的購買資訊，</a:t>
            </a:r>
            <a:r>
              <a:rPr lang="zh-TW" altLang="en-US" dirty="0"/>
              <a:t>輔助民眾採買判斷；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亦可自主回報個人防護用品的販售狀況，強化即時物資訊息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民眾透過智慧推薦，搭配簡易圖表，提供最佳推薦資訊與售罄時之建議方案；主動推播，快速掌握訊息不漏接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讓決策官員掌握個人防護用品物資銷售狀況，並透過資料分析，預測可能的供需失衡並進行超前佈署，讓民眾能順利取得物資，降低民眾恐慌</a:t>
            </a:r>
            <a:endParaRPr lang="en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讓決策官員可依據個人防護用品相關分析資料，合理調度分配資源，避免個人防護用品資源分配不均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987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BD6509-57FA-3D42-B6D2-27C1C384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5052603-2D54-DB4A-B6FB-77E4AE4F20ED}" type="slidenum">
              <a:rPr kumimoji="1" lang="zh-TW" altLang="en-US" smtClean="0"/>
              <a:pPr/>
              <a:t>7</a:t>
            </a:fld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6B779-B2CD-E24C-9A5C-A7ADCE662A87}"/>
              </a:ext>
            </a:extLst>
          </p:cNvPr>
          <p:cNvSpPr txBox="1">
            <a:spLocks/>
          </p:cNvSpPr>
          <p:nvPr/>
        </p:nvSpPr>
        <p:spPr>
          <a:xfrm>
            <a:off x="179696" y="199130"/>
            <a:ext cx="5064734" cy="772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民眾使用情境一</a:t>
            </a:r>
            <a:endParaRPr lang="en" altLang="zh-TW" sz="4000" dirty="0">
              <a:solidFill>
                <a:srgbClr val="5084B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C56CA28-83EF-9449-8EB5-28FFB1380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3502" y="1614614"/>
            <a:ext cx="1089790" cy="108979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D3851F3-3B97-3A4B-835E-0FBDD844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70" y="2815127"/>
            <a:ext cx="1226176" cy="238552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6344587-382C-E34C-8EDA-0B1C6A571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512" y="2815127"/>
            <a:ext cx="1192762" cy="2385523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312A26DD-1651-9F4D-A8A4-811B2723DD02}"/>
              </a:ext>
            </a:extLst>
          </p:cNvPr>
          <p:cNvSpPr/>
          <p:nvPr/>
        </p:nvSpPr>
        <p:spPr>
          <a:xfrm>
            <a:off x="885435" y="2196194"/>
            <a:ext cx="1747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400" b="1" dirty="0">
                <a:solidFill>
                  <a:srgbClr val="2E78B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陳滿春媽媽</a:t>
            </a:r>
            <a:endParaRPr lang="en-US" altLang="zh-TW" sz="1400" b="1" dirty="0">
              <a:solidFill>
                <a:srgbClr val="2E78B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algn="ctr"/>
            <a:r>
              <a:rPr lang="zh-TW" altLang="en-US" sz="1400" b="1" dirty="0">
                <a:solidFill>
                  <a:srgbClr val="2E78B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一般民眾</a:t>
            </a:r>
          </a:p>
        </p:txBody>
      </p:sp>
      <p:pic>
        <p:nvPicPr>
          <p:cNvPr id="13" name="圖片 12" descr="一張含有 螢幕擷取畫面 的圖片&#10;&#10;自動產生的描述">
            <a:extLst>
              <a:ext uri="{FF2B5EF4-FFF2-40B4-BE49-F238E27FC236}">
                <a16:creationId xmlns:a16="http://schemas.microsoft.com/office/drawing/2014/main" id="{03CA1605-6F19-4F3C-81FB-AB89EAA3A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92" y="972022"/>
            <a:ext cx="2557503" cy="5400204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38" name="圖片 37" descr="一張含有 監視器, 螢幕擷取畫面, 手機, 行動電話 的圖片&#10;&#10;自動產生的描述">
            <a:extLst>
              <a:ext uri="{FF2B5EF4-FFF2-40B4-BE49-F238E27FC236}">
                <a16:creationId xmlns:a16="http://schemas.microsoft.com/office/drawing/2014/main" id="{8439ED8E-CAA5-4DAF-8FC9-2E788700A7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8" b="12723"/>
          <a:stretch/>
        </p:blipFill>
        <p:spPr>
          <a:xfrm>
            <a:off x="6616061" y="1181259"/>
            <a:ext cx="2349104" cy="2835421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34" name="向右箭號 39">
            <a:extLst>
              <a:ext uri="{FF2B5EF4-FFF2-40B4-BE49-F238E27FC236}">
                <a16:creationId xmlns:a16="http://schemas.microsoft.com/office/drawing/2014/main" id="{A080AE9D-8226-4EB5-A063-CC32AC6E6194}"/>
              </a:ext>
            </a:extLst>
          </p:cNvPr>
          <p:cNvSpPr/>
          <p:nvPr/>
        </p:nvSpPr>
        <p:spPr>
          <a:xfrm>
            <a:off x="6696480" y="107790"/>
            <a:ext cx="2188266" cy="1239029"/>
          </a:xfrm>
          <a:prstGeom prst="stripedRightArrow">
            <a:avLst>
              <a:gd name="adj1" fmla="val 78145"/>
              <a:gd name="adj2" fmla="val 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zh-TW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提供物資詳細資訊 ；</a:t>
            </a:r>
            <a:endParaRPr kumimoji="1" lang="en-US" altLang="zh-TW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多頁籤分類，資訊一覽無遺</a:t>
            </a:r>
            <a:endParaRPr kumimoji="1" lang="en-US" altLang="zh-TW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向右箭號 39">
            <a:extLst>
              <a:ext uri="{FF2B5EF4-FFF2-40B4-BE49-F238E27FC236}">
                <a16:creationId xmlns:a16="http://schemas.microsoft.com/office/drawing/2014/main" id="{4EA06927-E6EF-4FB7-868C-1B2BA89A3562}"/>
              </a:ext>
            </a:extLst>
          </p:cNvPr>
          <p:cNvSpPr/>
          <p:nvPr/>
        </p:nvSpPr>
        <p:spPr>
          <a:xfrm>
            <a:off x="2297306" y="4071182"/>
            <a:ext cx="1337315" cy="333965"/>
          </a:xfrm>
          <a:prstGeom prst="stripedRightArrow">
            <a:avLst>
              <a:gd name="adj1" fmla="val 64410"/>
              <a:gd name="adj2" fmla="val 3456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查詢手套</a:t>
            </a:r>
          </a:p>
        </p:txBody>
      </p:sp>
      <p:sp>
        <p:nvSpPr>
          <p:cNvPr id="37" name="向右箭號 38">
            <a:extLst>
              <a:ext uri="{FF2B5EF4-FFF2-40B4-BE49-F238E27FC236}">
                <a16:creationId xmlns:a16="http://schemas.microsoft.com/office/drawing/2014/main" id="{E28C3DE3-443F-45F7-A8DF-B4B4EF79813D}"/>
              </a:ext>
            </a:extLst>
          </p:cNvPr>
          <p:cNvSpPr/>
          <p:nvPr/>
        </p:nvSpPr>
        <p:spPr>
          <a:xfrm>
            <a:off x="2113204" y="5295603"/>
            <a:ext cx="1777448" cy="1077220"/>
          </a:xfrm>
          <a:prstGeom prst="stripedRightArrow">
            <a:avLst>
              <a:gd name="adj1" fmla="val 83756"/>
              <a:gd name="adj2" fmla="val 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New Tai Lue" panose="020B0502040204020203" pitchFamily="34" charset="0"/>
              </a:rPr>
              <a:t>顯示當店供貨狀態、售價資訊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New Tai Lue" panose="020B0502040204020203" pitchFamily="34" charset="0"/>
            </a:endParaRPr>
          </a:p>
        </p:txBody>
      </p:sp>
      <p:sp>
        <p:nvSpPr>
          <p:cNvPr id="50" name="向右箭號 39">
            <a:extLst>
              <a:ext uri="{FF2B5EF4-FFF2-40B4-BE49-F238E27FC236}">
                <a16:creationId xmlns:a16="http://schemas.microsoft.com/office/drawing/2014/main" id="{79F141CD-5412-4798-821B-E66F02BCA8E9}"/>
              </a:ext>
            </a:extLst>
          </p:cNvPr>
          <p:cNvSpPr/>
          <p:nvPr/>
        </p:nvSpPr>
        <p:spPr>
          <a:xfrm>
            <a:off x="9295143" y="2848077"/>
            <a:ext cx="2207084" cy="1350254"/>
          </a:xfrm>
          <a:prstGeom prst="stripedRightArrow">
            <a:avLst>
              <a:gd name="adj1" fmla="val 73816"/>
              <a:gd name="adj2" fmla="val 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60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提供歷史銷貨圖表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，預測進貨時間</a:t>
            </a:r>
            <a:r>
              <a:rPr kumimoji="1" lang="zh-TW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，輔助民眾採買判斷</a:t>
            </a:r>
          </a:p>
        </p:txBody>
      </p:sp>
      <p:sp>
        <p:nvSpPr>
          <p:cNvPr id="53" name="向右箭號 39">
            <a:extLst>
              <a:ext uri="{FF2B5EF4-FFF2-40B4-BE49-F238E27FC236}">
                <a16:creationId xmlns:a16="http://schemas.microsoft.com/office/drawing/2014/main" id="{D500A734-859D-4E49-9949-033A53851C71}"/>
              </a:ext>
            </a:extLst>
          </p:cNvPr>
          <p:cNvSpPr/>
          <p:nvPr/>
        </p:nvSpPr>
        <p:spPr>
          <a:xfrm rot="18858601">
            <a:off x="5935012" y="3618991"/>
            <a:ext cx="857521" cy="775014"/>
          </a:xfrm>
          <a:prstGeom prst="stripedRightArrow">
            <a:avLst>
              <a:gd name="adj1" fmla="val 65644"/>
              <a:gd name="adj2" fmla="val 3266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詳細資訊</a:t>
            </a:r>
            <a:endParaRPr lang="en-US" altLang="zh-TW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圖片 10" descr="一張含有 螢幕擷取畫面, 手機 的圖片&#10;&#10;自動產生的描述">
            <a:extLst>
              <a:ext uri="{FF2B5EF4-FFF2-40B4-BE49-F238E27FC236}">
                <a16:creationId xmlns:a16="http://schemas.microsoft.com/office/drawing/2014/main" id="{CEA336B2-00C4-4051-9EA0-1ECF683E7A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" t="14461" r="295" b="33202"/>
          <a:stretch/>
        </p:blipFill>
        <p:spPr>
          <a:xfrm>
            <a:off x="6779463" y="4186842"/>
            <a:ext cx="2268685" cy="2373394"/>
          </a:xfrm>
          <a:prstGeom prst="rect">
            <a:avLst/>
          </a:prstGeom>
        </p:spPr>
      </p:pic>
      <p:sp>
        <p:nvSpPr>
          <p:cNvPr id="60" name="向右箭號 38">
            <a:extLst>
              <a:ext uri="{FF2B5EF4-FFF2-40B4-BE49-F238E27FC236}">
                <a16:creationId xmlns:a16="http://schemas.microsoft.com/office/drawing/2014/main" id="{076812C5-1335-49D7-BB54-753579F7E554}"/>
              </a:ext>
            </a:extLst>
          </p:cNvPr>
          <p:cNvSpPr/>
          <p:nvPr/>
        </p:nvSpPr>
        <p:spPr>
          <a:xfrm>
            <a:off x="9056799" y="5419616"/>
            <a:ext cx="1956930" cy="1236742"/>
          </a:xfrm>
          <a:prstGeom prst="stripedRightArrow">
            <a:avLst>
              <a:gd name="adj1" fmla="val 82549"/>
              <a:gd name="adj2" fmla="val 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</a:pPr>
            <a:r>
              <a:rPr kumimoji="1" lang="zh-TW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New Tai Lue" panose="020B0502040204020203" pitchFamily="34" charset="0"/>
              </a:rPr>
              <a:t>提供民眾售罄、售價、相關資訊回報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Microsoft New Tai Lue" panose="020B0502040204020203" pitchFamily="34" charset="0"/>
            </a:endParaRPr>
          </a:p>
        </p:txBody>
      </p:sp>
      <p:sp>
        <p:nvSpPr>
          <p:cNvPr id="58" name="向右箭號 39">
            <a:extLst>
              <a:ext uri="{FF2B5EF4-FFF2-40B4-BE49-F238E27FC236}">
                <a16:creationId xmlns:a16="http://schemas.microsoft.com/office/drawing/2014/main" id="{86DBD201-82C5-4BBA-A8B0-75E01DE8F46A}"/>
              </a:ext>
            </a:extLst>
          </p:cNvPr>
          <p:cNvSpPr/>
          <p:nvPr/>
        </p:nvSpPr>
        <p:spPr>
          <a:xfrm rot="1259129">
            <a:off x="6053857" y="5499302"/>
            <a:ext cx="837252" cy="728499"/>
          </a:xfrm>
          <a:prstGeom prst="stripedRightArrow">
            <a:avLst>
              <a:gd name="adj1" fmla="val 59571"/>
              <a:gd name="adj2" fmla="val 26584"/>
            </a:avLst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8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回報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向右箭號 39">
            <a:extLst>
              <a:ext uri="{FF2B5EF4-FFF2-40B4-BE49-F238E27FC236}">
                <a16:creationId xmlns:a16="http://schemas.microsoft.com/office/drawing/2014/main" id="{0615DAB1-5F12-4357-89FD-F4BAF9FEB77D}"/>
              </a:ext>
            </a:extLst>
          </p:cNvPr>
          <p:cNvSpPr/>
          <p:nvPr/>
        </p:nvSpPr>
        <p:spPr>
          <a:xfrm>
            <a:off x="8877037" y="1346819"/>
            <a:ext cx="560501" cy="321052"/>
          </a:xfrm>
          <a:prstGeom prst="stripedRightArrow">
            <a:avLst>
              <a:gd name="adj1" fmla="val 60922"/>
              <a:gd name="adj2" fmla="val 3266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向右箭號 38">
            <a:extLst>
              <a:ext uri="{FF2B5EF4-FFF2-40B4-BE49-F238E27FC236}">
                <a16:creationId xmlns:a16="http://schemas.microsoft.com/office/drawing/2014/main" id="{427CD44C-8996-46C4-8611-EDB3F16D4BA7}"/>
              </a:ext>
            </a:extLst>
          </p:cNvPr>
          <p:cNvSpPr/>
          <p:nvPr/>
        </p:nvSpPr>
        <p:spPr>
          <a:xfrm>
            <a:off x="2113204" y="927887"/>
            <a:ext cx="1777448" cy="1077220"/>
          </a:xfrm>
          <a:prstGeom prst="stripedRightArrow">
            <a:avLst>
              <a:gd name="adj1" fmla="val 83756"/>
              <a:gd name="adj2" fmla="val 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</a:pPr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icrosoft New Tai Lue" panose="020B0502040204020203" pitchFamily="34" charset="0"/>
              </a:rPr>
              <a:t>地圖顯示系統推薦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Microsoft New Tai Lue" panose="020B0502040204020203" pitchFamily="34" charset="0"/>
              </a:rPr>
              <a:t>採買店家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5DDE7E-4541-4F03-9821-4F4A8D67D205}"/>
              </a:ext>
            </a:extLst>
          </p:cNvPr>
          <p:cNvSpPr/>
          <p:nvPr/>
        </p:nvSpPr>
        <p:spPr>
          <a:xfrm>
            <a:off x="8939772" y="419878"/>
            <a:ext cx="560501" cy="591219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8" name="圖片 67" descr="一張含有 時鐘 的圖片&#10;&#10;自動產生的描述">
            <a:extLst>
              <a:ext uri="{FF2B5EF4-FFF2-40B4-BE49-F238E27FC236}">
                <a16:creationId xmlns:a16="http://schemas.microsoft.com/office/drawing/2014/main" id="{60683CCB-6650-42DC-99BE-68F9F6A5A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08" y="110839"/>
            <a:ext cx="1778381" cy="2823652"/>
          </a:xfrm>
          <a:prstGeom prst="rect">
            <a:avLst/>
          </a:prstGeom>
          <a:ln w="53975" cmpd="thickThin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969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螢幕擷取畫面 的圖片&#10;&#10;自動產生的描述">
            <a:extLst>
              <a:ext uri="{FF2B5EF4-FFF2-40B4-BE49-F238E27FC236}">
                <a16:creationId xmlns:a16="http://schemas.microsoft.com/office/drawing/2014/main" id="{0C1129E6-E301-4C50-8A9E-7A04E8C88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5" y="818163"/>
            <a:ext cx="2917372" cy="5834743"/>
          </a:xfrm>
          <a:prstGeom prst="rect">
            <a:avLst/>
          </a:prstGeom>
        </p:spPr>
      </p:pic>
      <p:pic>
        <p:nvPicPr>
          <p:cNvPr id="68" name="圖片 67" descr="一張含有 時鐘 的圖片&#10;&#10;自動產生的描述">
            <a:extLst>
              <a:ext uri="{FF2B5EF4-FFF2-40B4-BE49-F238E27FC236}">
                <a16:creationId xmlns:a16="http://schemas.microsoft.com/office/drawing/2014/main" id="{60683CCB-6650-42DC-99BE-68F9F6A5A2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8604"/>
          <a:stretch/>
        </p:blipFill>
        <p:spPr>
          <a:xfrm>
            <a:off x="7634631" y="1496191"/>
            <a:ext cx="2111667" cy="2393818"/>
          </a:xfrm>
          <a:prstGeom prst="rect">
            <a:avLst/>
          </a:prstGeom>
          <a:ln w="53975" cmpd="thickThin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BD6509-57FA-3D42-B6D2-27C1C384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5052603-2D54-DB4A-B6FB-77E4AE4F20ED}" type="slidenum">
              <a:rPr kumimoji="1" lang="zh-TW" altLang="en-US" smtClean="0"/>
              <a:pPr/>
              <a:t>8</a:t>
            </a:fld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6B779-B2CD-E24C-9A5C-A7ADCE662A87}"/>
              </a:ext>
            </a:extLst>
          </p:cNvPr>
          <p:cNvSpPr txBox="1">
            <a:spLocks/>
          </p:cNvSpPr>
          <p:nvPr/>
        </p:nvSpPr>
        <p:spPr>
          <a:xfrm>
            <a:off x="243039" y="221475"/>
            <a:ext cx="5064734" cy="7728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民眾使用情境二</a:t>
            </a:r>
            <a:endParaRPr lang="en" altLang="zh-TW" sz="4000" dirty="0">
              <a:solidFill>
                <a:srgbClr val="5084B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C56CA28-83EF-9449-8EB5-28FFB13806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3502" y="1751139"/>
            <a:ext cx="1089790" cy="108979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D3851F3-3B97-3A4B-835E-0FBDD8441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48" y="2842992"/>
            <a:ext cx="1399840" cy="273675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6344587-382C-E34C-8EDA-0B1C6A571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025" y="2867060"/>
            <a:ext cx="1361693" cy="2723386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312A26DD-1651-9F4D-A8A4-811B2723DD02}"/>
              </a:ext>
            </a:extLst>
          </p:cNvPr>
          <p:cNvSpPr/>
          <p:nvPr/>
        </p:nvSpPr>
        <p:spPr>
          <a:xfrm>
            <a:off x="885435" y="2332719"/>
            <a:ext cx="1747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1400" b="1" dirty="0">
                <a:solidFill>
                  <a:srgbClr val="2E78B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陳滿春媽媽</a:t>
            </a:r>
            <a:endParaRPr lang="en-US" altLang="zh-TW" sz="1400" b="1" dirty="0">
              <a:solidFill>
                <a:srgbClr val="2E78B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algn="ctr"/>
            <a:r>
              <a:rPr lang="zh-TW" altLang="en-US" sz="1400" b="1" dirty="0">
                <a:solidFill>
                  <a:srgbClr val="2E78B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一般民眾</a:t>
            </a:r>
          </a:p>
        </p:txBody>
      </p:sp>
      <p:sp>
        <p:nvSpPr>
          <p:cNvPr id="45" name="向右箭號 39">
            <a:extLst>
              <a:ext uri="{FF2B5EF4-FFF2-40B4-BE49-F238E27FC236}">
                <a16:creationId xmlns:a16="http://schemas.microsoft.com/office/drawing/2014/main" id="{D65FDDE1-90FB-402B-8D5D-7BFA4FFB1037}"/>
              </a:ext>
            </a:extLst>
          </p:cNvPr>
          <p:cNvSpPr/>
          <p:nvPr/>
        </p:nvSpPr>
        <p:spPr>
          <a:xfrm>
            <a:off x="2133600" y="1012979"/>
            <a:ext cx="2019300" cy="1168013"/>
          </a:xfrm>
          <a:prstGeom prst="stripedRightArrow">
            <a:avLst>
              <a:gd name="adj1" fmla="val 10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建議民眾售罄時可行之採買時機與店家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向右箭號 39">
            <a:extLst>
              <a:ext uri="{FF2B5EF4-FFF2-40B4-BE49-F238E27FC236}">
                <a16:creationId xmlns:a16="http://schemas.microsoft.com/office/drawing/2014/main" id="{79F141CD-5412-4798-821B-E66F02BCA8E9}"/>
              </a:ext>
            </a:extLst>
          </p:cNvPr>
          <p:cNvSpPr/>
          <p:nvPr/>
        </p:nvSpPr>
        <p:spPr>
          <a:xfrm>
            <a:off x="9886978" y="1495987"/>
            <a:ext cx="2108597" cy="1319871"/>
          </a:xfrm>
          <a:prstGeom prst="stripedRightArrow">
            <a:avLst>
              <a:gd name="adj1" fmla="val 10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物資</a:t>
            </a:r>
            <a:r>
              <a:rPr lang="zh-TW" altLang="en-US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銷</a:t>
            </a:r>
            <a:r>
              <a:rPr lang="zh-TW" altLang="en-US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貨趨勢圖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，預測進貨</a:t>
            </a:r>
            <a:r>
              <a:rPr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</a:t>
            </a:r>
            <a:r>
              <a:rPr kumimoji="1" lang="zh-TW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，建議民眾採買時間</a:t>
            </a:r>
            <a:endParaRPr kumimoji="1" lang="zh-TW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48ADA7F-97B6-4F32-9175-5988334BB153}"/>
              </a:ext>
            </a:extLst>
          </p:cNvPr>
          <p:cNvGrpSpPr/>
          <p:nvPr/>
        </p:nvGrpSpPr>
        <p:grpSpPr>
          <a:xfrm>
            <a:off x="7440116" y="4740719"/>
            <a:ext cx="2386939" cy="1801175"/>
            <a:chOff x="7171258" y="699483"/>
            <a:chExt cx="2297919" cy="1343656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EA9119D4-41C5-447A-9427-14E2F7A46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519" y="1049597"/>
              <a:ext cx="2110658" cy="993542"/>
            </a:xfrm>
            <a:prstGeom prst="rect">
              <a:avLst/>
            </a:prstGeom>
            <a:ln w="31750">
              <a:solidFill>
                <a:schemeClr val="accent1">
                  <a:shade val="50000"/>
                  <a:alpha val="50000"/>
                </a:schemeClr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</p:pic>
        <p:pic>
          <p:nvPicPr>
            <p:cNvPr id="67" name="圖片 66" descr="一張含有 畫畫 的圖片&#10;&#10;自動產生的描述">
              <a:extLst>
                <a:ext uri="{FF2B5EF4-FFF2-40B4-BE49-F238E27FC236}">
                  <a16:creationId xmlns:a16="http://schemas.microsoft.com/office/drawing/2014/main" id="{1C9C872D-E3D6-4C0E-B9F1-4BD10ECF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2928">
              <a:off x="7596932" y="747092"/>
              <a:ext cx="309754" cy="275679"/>
            </a:xfrm>
            <a:prstGeom prst="rect">
              <a:avLst/>
            </a:prstGeom>
          </p:spPr>
        </p:pic>
        <p:pic>
          <p:nvPicPr>
            <p:cNvPr id="69" name="圖片 68" descr="一張含有 畫畫 的圖片&#10;&#10;自動產生的描述">
              <a:extLst>
                <a:ext uri="{FF2B5EF4-FFF2-40B4-BE49-F238E27FC236}">
                  <a16:creationId xmlns:a16="http://schemas.microsoft.com/office/drawing/2014/main" id="{3C235D68-B101-46C1-859C-5FD07897F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49167">
              <a:off x="7892664" y="746051"/>
              <a:ext cx="186783" cy="198970"/>
            </a:xfrm>
            <a:prstGeom prst="rect">
              <a:avLst/>
            </a:prstGeom>
          </p:spPr>
        </p:pic>
        <p:pic>
          <p:nvPicPr>
            <p:cNvPr id="70" name="圖片 69" descr="一張含有 畫畫 的圖片&#10;&#10;自動產生的描述">
              <a:extLst>
                <a:ext uri="{FF2B5EF4-FFF2-40B4-BE49-F238E27FC236}">
                  <a16:creationId xmlns:a16="http://schemas.microsoft.com/office/drawing/2014/main" id="{217D3EA7-01CE-461D-B108-25A614AA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54339">
              <a:off x="7171258" y="699483"/>
              <a:ext cx="488026" cy="434339"/>
            </a:xfrm>
            <a:prstGeom prst="rect">
              <a:avLst/>
            </a:prstGeom>
          </p:spPr>
        </p:pic>
      </p:grpSp>
      <p:sp>
        <p:nvSpPr>
          <p:cNvPr id="71" name="向右箭號 39">
            <a:extLst>
              <a:ext uri="{FF2B5EF4-FFF2-40B4-BE49-F238E27FC236}">
                <a16:creationId xmlns:a16="http://schemas.microsoft.com/office/drawing/2014/main" id="{4FFE3FC5-2A38-414C-A086-A134FBEE2104}"/>
              </a:ext>
            </a:extLst>
          </p:cNvPr>
          <p:cNvSpPr/>
          <p:nvPr/>
        </p:nvSpPr>
        <p:spPr>
          <a:xfrm>
            <a:off x="9961362" y="5098796"/>
            <a:ext cx="2086431" cy="1235050"/>
          </a:xfrm>
          <a:prstGeom prst="stripedRightArrow">
            <a:avLst>
              <a:gd name="adj1" fmla="val 100000"/>
              <a:gd name="adj2" fmla="val 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推播提醒：主動式推播即時資訊，關注物資不漏接</a:t>
            </a:r>
            <a:endParaRPr lang="zh-TW" altLang="en-US" b="1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2" name="圖片 71" descr="一張含有 畫畫 的圖片&#10;&#10;自動產生的描述">
            <a:extLst>
              <a:ext uri="{FF2B5EF4-FFF2-40B4-BE49-F238E27FC236}">
                <a16:creationId xmlns:a16="http://schemas.microsoft.com/office/drawing/2014/main" id="{6D83D6FE-855D-479A-96C6-2BCFD44AE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51663"/>
            <a:ext cx="222748" cy="19824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8890"/>
          </a:effectLst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98476A80-C3C5-4D74-9998-F33074C28CB8}"/>
              </a:ext>
            </a:extLst>
          </p:cNvPr>
          <p:cNvGrpSpPr/>
          <p:nvPr/>
        </p:nvGrpSpPr>
        <p:grpSpPr>
          <a:xfrm>
            <a:off x="5893980" y="6128253"/>
            <a:ext cx="543739" cy="200055"/>
            <a:chOff x="7219182" y="5861211"/>
            <a:chExt cx="543739" cy="200055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C4359601-FC6E-4AC2-9929-1C4A6730CCA2}"/>
                </a:ext>
              </a:extLst>
            </p:cNvPr>
            <p:cNvSpPr/>
            <p:nvPr/>
          </p:nvSpPr>
          <p:spPr>
            <a:xfrm>
              <a:off x="7246664" y="5886083"/>
              <a:ext cx="488776" cy="165701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600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F77FB34-85D0-42EE-A741-F5741D974719}"/>
                </a:ext>
              </a:extLst>
            </p:cNvPr>
            <p:cNvSpPr/>
            <p:nvPr/>
          </p:nvSpPr>
          <p:spPr>
            <a:xfrm>
              <a:off x="7219182" y="5861211"/>
              <a:ext cx="54373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7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我要回報</a:t>
              </a:r>
            </a:p>
          </p:txBody>
        </p:sp>
      </p:grpSp>
      <p:sp>
        <p:nvSpPr>
          <p:cNvPr id="27" name="向右箭號 39">
            <a:extLst>
              <a:ext uri="{FF2B5EF4-FFF2-40B4-BE49-F238E27FC236}">
                <a16:creationId xmlns:a16="http://schemas.microsoft.com/office/drawing/2014/main" id="{BEA2A7FA-3704-40A4-861E-3EDA9CA33F04}"/>
              </a:ext>
            </a:extLst>
          </p:cNvPr>
          <p:cNvSpPr/>
          <p:nvPr/>
        </p:nvSpPr>
        <p:spPr>
          <a:xfrm>
            <a:off x="2605701" y="4318832"/>
            <a:ext cx="1337315" cy="333965"/>
          </a:xfrm>
          <a:prstGeom prst="stripedRightArrow">
            <a:avLst>
              <a:gd name="adj1" fmla="val 64410"/>
              <a:gd name="adj2" fmla="val 3456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1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查詢手套</a:t>
            </a:r>
          </a:p>
        </p:txBody>
      </p:sp>
      <p:sp>
        <p:nvSpPr>
          <p:cNvPr id="28" name="向右箭號 39">
            <a:extLst>
              <a:ext uri="{FF2B5EF4-FFF2-40B4-BE49-F238E27FC236}">
                <a16:creationId xmlns:a16="http://schemas.microsoft.com/office/drawing/2014/main" id="{DC89239E-76C9-4767-9A34-C0D0A177CB28}"/>
              </a:ext>
            </a:extLst>
          </p:cNvPr>
          <p:cNvSpPr/>
          <p:nvPr/>
        </p:nvSpPr>
        <p:spPr>
          <a:xfrm rot="19324544">
            <a:off x="6646977" y="3873724"/>
            <a:ext cx="1014695" cy="875169"/>
          </a:xfrm>
          <a:prstGeom prst="stripedRightArrow">
            <a:avLst>
              <a:gd name="adj1" fmla="val 65644"/>
              <a:gd name="adj2" fmla="val 3266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銷貨趨勢</a:t>
            </a:r>
            <a:endParaRPr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向右箭號 39">
            <a:extLst>
              <a:ext uri="{FF2B5EF4-FFF2-40B4-BE49-F238E27FC236}">
                <a16:creationId xmlns:a16="http://schemas.microsoft.com/office/drawing/2014/main" id="{0553E8D4-A17A-47BF-BF3C-50B230E00562}"/>
              </a:ext>
            </a:extLst>
          </p:cNvPr>
          <p:cNvSpPr/>
          <p:nvPr/>
        </p:nvSpPr>
        <p:spPr>
          <a:xfrm rot="856927">
            <a:off x="6612039" y="5384426"/>
            <a:ext cx="942753" cy="962707"/>
          </a:xfrm>
          <a:prstGeom prst="stripedRightArrow">
            <a:avLst>
              <a:gd name="adj1" fmla="val 59571"/>
              <a:gd name="adj2" fmla="val 26584"/>
            </a:avLst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8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推播資訊</a:t>
            </a:r>
            <a:endParaRPr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565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BD6509-57FA-3D42-B6D2-27C1C384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5052603-2D54-DB4A-B6FB-77E4AE4F20ED}" type="slidenum">
              <a:rPr kumimoji="1" lang="zh-TW" altLang="en-US" smtClean="0"/>
              <a:pPr/>
              <a:t>9</a:t>
            </a:fld>
            <a:endParaRPr kumimoji="1"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6B779-B2CD-E24C-9A5C-A7ADCE662A87}"/>
              </a:ext>
            </a:extLst>
          </p:cNvPr>
          <p:cNvSpPr txBox="1">
            <a:spLocks/>
          </p:cNvSpPr>
          <p:nvPr/>
        </p:nvSpPr>
        <p:spPr>
          <a:xfrm>
            <a:off x="494608" y="569037"/>
            <a:ext cx="8450315" cy="6546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解決問題的使用情境</a:t>
            </a:r>
            <a:endParaRPr lang="en" altLang="zh-TW" sz="3800" dirty="0">
              <a:solidFill>
                <a:srgbClr val="1B87AD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5E209EA-8676-8C40-A83A-F9434DE1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610" y="3544443"/>
            <a:ext cx="5159119" cy="29020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C1EEC8D-6AB8-6348-B3F7-2CEEBADBF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610" y="553634"/>
            <a:ext cx="5159119" cy="290200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388831F-4377-2C42-AAB0-0789AB1C33EB}"/>
              </a:ext>
            </a:extLst>
          </p:cNvPr>
          <p:cNvSpPr/>
          <p:nvPr/>
        </p:nvSpPr>
        <p:spPr>
          <a:xfrm>
            <a:off x="596566" y="3399812"/>
            <a:ext cx="1512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20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政府官員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A494E8B7-B68E-6B4B-8294-FE3ED0061B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6566" y="1859007"/>
            <a:ext cx="1525056" cy="1525056"/>
          </a:xfrm>
          <a:prstGeom prst="rect">
            <a:avLst/>
          </a:prstGeom>
        </p:spPr>
      </p:pic>
      <p:sp>
        <p:nvSpPr>
          <p:cNvPr id="49" name="向右箭號 48">
            <a:extLst>
              <a:ext uri="{FF2B5EF4-FFF2-40B4-BE49-F238E27FC236}">
                <a16:creationId xmlns:a16="http://schemas.microsoft.com/office/drawing/2014/main" id="{221DF151-9417-A342-A1AF-F94D839C3665}"/>
              </a:ext>
            </a:extLst>
          </p:cNvPr>
          <p:cNvSpPr/>
          <p:nvPr/>
        </p:nvSpPr>
        <p:spPr>
          <a:xfrm>
            <a:off x="2424801" y="1285336"/>
            <a:ext cx="3310403" cy="1899233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54000"/>
                  <a:lumOff val="46000"/>
                </a:schemeClr>
              </a:gs>
              <a:gs pos="43000">
                <a:schemeClr val="tx1">
                  <a:lumMod val="48000"/>
                  <a:lumOff val="52000"/>
                </a:schemeClr>
              </a:gs>
              <a:gs pos="97000">
                <a:schemeClr val="bg2">
                  <a:lumMod val="56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觀看全國</a:t>
            </a:r>
            <a:r>
              <a:rPr kumimoji="1" lang="en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PPE</a:t>
            </a:r>
            <a:r>
              <a:rPr kumimoji="1"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物資歷史銷售數量、售貨趨勢與預測結果，並提供告警功能</a:t>
            </a:r>
          </a:p>
        </p:txBody>
      </p:sp>
      <p:sp>
        <p:nvSpPr>
          <p:cNvPr id="51" name="向右箭號 50">
            <a:extLst>
              <a:ext uri="{FF2B5EF4-FFF2-40B4-BE49-F238E27FC236}">
                <a16:creationId xmlns:a16="http://schemas.microsoft.com/office/drawing/2014/main" id="{CA84D075-CF68-114F-A95E-28900C602A54}"/>
              </a:ext>
            </a:extLst>
          </p:cNvPr>
          <p:cNvSpPr/>
          <p:nvPr/>
        </p:nvSpPr>
        <p:spPr>
          <a:xfrm>
            <a:off x="2424801" y="3666312"/>
            <a:ext cx="3310403" cy="1899233"/>
          </a:xfrm>
          <a:prstGeom prst="stripedRightArrow">
            <a:avLst/>
          </a:prstGeom>
          <a:gradFill flip="none" rotWithShape="1">
            <a:gsLst>
              <a:gs pos="0">
                <a:schemeClr val="accent3">
                  <a:lumMod val="54000"/>
                  <a:lumOff val="46000"/>
                </a:schemeClr>
              </a:gs>
              <a:gs pos="43000">
                <a:schemeClr val="tx1">
                  <a:lumMod val="48000"/>
                  <a:lumOff val="52000"/>
                </a:schemeClr>
              </a:gs>
              <a:gs pos="97000">
                <a:schemeClr val="bg2">
                  <a:lumMod val="56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觀看各區域</a:t>
            </a:r>
            <a:r>
              <a:rPr kumimoji="1" lang="en" altLang="zh-TW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PPE</a:t>
            </a:r>
            <a:r>
              <a:rPr kumimoji="1" lang="zh-TW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物資歷史銷售數量、售貨趨勢與預測結果，並提供告警功能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AB5737-9775-8E44-B805-0AE7BFE0E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801" y="2716696"/>
            <a:ext cx="1081384" cy="14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04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1178</Words>
  <Application>Microsoft Office PowerPoint</Application>
  <PresentationFormat>寬螢幕</PresentationFormat>
  <Paragraphs>193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Microsoft JhengHei</vt:lpstr>
      <vt:lpstr>Arial</vt:lpstr>
      <vt:lpstr>Calibri</vt:lpstr>
      <vt:lpstr>Office 佈景主題</vt:lpstr>
      <vt:lpstr>個人防護用品資訊統整平台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Ceasar</cp:lastModifiedBy>
  <cp:revision>166</cp:revision>
  <dcterms:created xsi:type="dcterms:W3CDTF">2020-05-09T04:05:03Z</dcterms:created>
  <dcterms:modified xsi:type="dcterms:W3CDTF">2020-05-12T11:06:27Z</dcterms:modified>
</cp:coreProperties>
</file>